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0" r:id="rId6"/>
    <p:sldId id="263"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6" d="100"/>
          <a:sy n="96"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hyperlink" Target="https://www.comparethemarket.com/energy/content/prepaid-meters-vs-direct-debit/"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comparethemarket.com/energy/content/prepaid-meters-vs-direct-debi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230F46-312F-49D0-9C1C-861DAB0633E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3D842CB-291D-4B3D-9B34-387ACF1754AF}">
      <dgm:prSet/>
      <dgm:spPr/>
      <dgm:t>
        <a:bodyPr/>
        <a:lstStyle/>
        <a:p>
          <a:pPr algn="ctr"/>
          <a:r>
            <a:rPr lang="en-GB" b="1" i="0" dirty="0">
              <a:highlight>
                <a:srgbClr val="FF0000"/>
              </a:highlight>
            </a:rPr>
            <a:t>IT IS IMPORTANT TO REMEMBER - You will pay standing charges prior to any additional charges you occur from using electricity, water and gas in your household</a:t>
          </a:r>
          <a:endParaRPr lang="en-US" dirty="0">
            <a:highlight>
              <a:srgbClr val="FF0000"/>
            </a:highlight>
          </a:endParaRPr>
        </a:p>
      </dgm:t>
    </dgm:pt>
    <dgm:pt modelId="{57E15354-F296-4924-8C0E-7C617C38A8B0}" type="parTrans" cxnId="{7C75EEF0-0C16-4D40-94B3-35C160DE1FE4}">
      <dgm:prSet/>
      <dgm:spPr/>
      <dgm:t>
        <a:bodyPr/>
        <a:lstStyle/>
        <a:p>
          <a:endParaRPr lang="en-US"/>
        </a:p>
      </dgm:t>
    </dgm:pt>
    <dgm:pt modelId="{49092E4C-DC3C-402D-BE66-4557A0BCFBA3}" type="sibTrans" cxnId="{7C75EEF0-0C16-4D40-94B3-35C160DE1FE4}">
      <dgm:prSet/>
      <dgm:spPr/>
      <dgm:t>
        <a:bodyPr/>
        <a:lstStyle/>
        <a:p>
          <a:endParaRPr lang="en-US"/>
        </a:p>
      </dgm:t>
    </dgm:pt>
    <dgm:pt modelId="{2F52C433-3BFA-4556-B140-F1D738CC57A3}" type="pres">
      <dgm:prSet presAssocID="{02230F46-312F-49D0-9C1C-861DAB0633E0}" presName="linear" presStyleCnt="0">
        <dgm:presLayoutVars>
          <dgm:animLvl val="lvl"/>
          <dgm:resizeHandles val="exact"/>
        </dgm:presLayoutVars>
      </dgm:prSet>
      <dgm:spPr/>
    </dgm:pt>
    <dgm:pt modelId="{0B3FE8C0-FEDC-4CB9-954C-850919358996}" type="pres">
      <dgm:prSet presAssocID="{53D842CB-291D-4B3D-9B34-387ACF1754AF}" presName="parentText" presStyleLbl="node1" presStyleIdx="0" presStyleCnt="1" custScaleX="87304" custScaleY="101244" custLinFactNeighborX="14068" custLinFactNeighborY="42072">
        <dgm:presLayoutVars>
          <dgm:chMax val="0"/>
          <dgm:bulletEnabled val="1"/>
        </dgm:presLayoutVars>
      </dgm:prSet>
      <dgm:spPr/>
    </dgm:pt>
  </dgm:ptLst>
  <dgm:cxnLst>
    <dgm:cxn modelId="{6B68444D-8605-49AE-B1CE-81E1AD5E8DDD}" type="presOf" srcId="{53D842CB-291D-4B3D-9B34-387ACF1754AF}" destId="{0B3FE8C0-FEDC-4CB9-954C-850919358996}" srcOrd="0" destOrd="0" presId="urn:microsoft.com/office/officeart/2005/8/layout/vList2"/>
    <dgm:cxn modelId="{4C0BD5D8-7521-42C8-8317-ACE5B2D832C6}" type="presOf" srcId="{02230F46-312F-49D0-9C1C-861DAB0633E0}" destId="{2F52C433-3BFA-4556-B140-F1D738CC57A3}" srcOrd="0" destOrd="0" presId="urn:microsoft.com/office/officeart/2005/8/layout/vList2"/>
    <dgm:cxn modelId="{7C75EEF0-0C16-4D40-94B3-35C160DE1FE4}" srcId="{02230F46-312F-49D0-9C1C-861DAB0633E0}" destId="{53D842CB-291D-4B3D-9B34-387ACF1754AF}" srcOrd="0" destOrd="0" parTransId="{57E15354-F296-4924-8C0E-7C617C38A8B0}" sibTransId="{49092E4C-DC3C-402D-BE66-4557A0BCFBA3}"/>
    <dgm:cxn modelId="{B3860C63-38AD-4EF7-9626-13C719366479}" type="presParOf" srcId="{2F52C433-3BFA-4556-B140-F1D738CC57A3}" destId="{0B3FE8C0-FEDC-4CB9-954C-850919358996}"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6A49E2-1557-4D56-B1BE-079A09890E9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44988BB-D55B-4CB3-B144-CA0C4DABFEF5}">
      <dgm:prSet/>
      <dgm:spPr/>
      <dgm:t>
        <a:bodyPr/>
        <a:lstStyle/>
        <a:p>
          <a:r>
            <a:rPr lang="en-GB" b="1" i="0"/>
            <a:t>Do I pay a standing charge with a prepayment meter?</a:t>
          </a:r>
          <a:endParaRPr lang="en-US"/>
        </a:p>
      </dgm:t>
    </dgm:pt>
    <dgm:pt modelId="{100D5EAB-34CD-4B07-9E17-5B60DC8C020D}" type="parTrans" cxnId="{2425C5FA-0DDC-4097-8FE2-CB8E3149177F}">
      <dgm:prSet/>
      <dgm:spPr/>
      <dgm:t>
        <a:bodyPr/>
        <a:lstStyle/>
        <a:p>
          <a:endParaRPr lang="en-US"/>
        </a:p>
      </dgm:t>
    </dgm:pt>
    <dgm:pt modelId="{0B1E240F-918E-4FBE-9DBE-E864F9A65D1A}" type="sibTrans" cxnId="{2425C5FA-0DDC-4097-8FE2-CB8E3149177F}">
      <dgm:prSet/>
      <dgm:spPr/>
      <dgm:t>
        <a:bodyPr/>
        <a:lstStyle/>
        <a:p>
          <a:endParaRPr lang="en-US"/>
        </a:p>
      </dgm:t>
    </dgm:pt>
    <dgm:pt modelId="{4BD6C939-D47D-4BB4-B971-F4E98019F10D}">
      <dgm:prSet/>
      <dgm:spPr/>
      <dgm:t>
        <a:bodyPr/>
        <a:lstStyle/>
        <a:p>
          <a:r>
            <a:rPr lang="en-GB" b="0" i="0"/>
            <a:t>Yes, standing charges are also included with </a:t>
          </a:r>
          <a:r>
            <a:rPr lang="en-GB" b="1" i="0">
              <a:hlinkClick xmlns:r="http://schemas.openxmlformats.org/officeDocument/2006/relationships" r:id="rId1"/>
            </a:rPr>
            <a:t>prepayment energy tariffs</a:t>
          </a:r>
          <a:r>
            <a:rPr lang="en-GB" b="0" i="0"/>
            <a:t> – where you pay for your energy in advance by topping up your meter with credit.</a:t>
          </a:r>
          <a:endParaRPr lang="en-US"/>
        </a:p>
      </dgm:t>
    </dgm:pt>
    <dgm:pt modelId="{8CED72E3-2097-443D-839C-E0CBEA0D7F1C}" type="parTrans" cxnId="{FA2B72EE-31AC-4FAA-B8AD-961FED83F155}">
      <dgm:prSet/>
      <dgm:spPr/>
      <dgm:t>
        <a:bodyPr/>
        <a:lstStyle/>
        <a:p>
          <a:endParaRPr lang="en-US"/>
        </a:p>
      </dgm:t>
    </dgm:pt>
    <dgm:pt modelId="{D8C2C87F-DCB3-4587-8393-9ADBC9FB5305}" type="sibTrans" cxnId="{FA2B72EE-31AC-4FAA-B8AD-961FED83F155}">
      <dgm:prSet/>
      <dgm:spPr/>
      <dgm:t>
        <a:bodyPr/>
        <a:lstStyle/>
        <a:p>
          <a:endParaRPr lang="en-US"/>
        </a:p>
      </dgm:t>
    </dgm:pt>
    <dgm:pt modelId="{7C3C8F82-120B-4129-B396-4596D89CC836}">
      <dgm:prSet/>
      <dgm:spPr/>
      <dgm:t>
        <a:bodyPr/>
        <a:lstStyle/>
        <a:p>
          <a:r>
            <a:rPr lang="en-GB" b="0" i="0" dirty="0"/>
            <a:t>These charges must still be paid even if you don’t have any credit on your meter. So, when you next top up, you’ll have to pay back all the standing charges you owe. This is something you need to watch out for if you don’t use any gas in summer when the heating is off.</a:t>
          </a:r>
          <a:endParaRPr lang="en-US" dirty="0"/>
        </a:p>
      </dgm:t>
    </dgm:pt>
    <dgm:pt modelId="{8828144E-A8DB-46C7-AEC1-C1277816B1A9}" type="parTrans" cxnId="{43A05963-28CB-4C88-87AF-10CD134A7EFD}">
      <dgm:prSet/>
      <dgm:spPr/>
      <dgm:t>
        <a:bodyPr/>
        <a:lstStyle/>
        <a:p>
          <a:endParaRPr lang="en-US"/>
        </a:p>
      </dgm:t>
    </dgm:pt>
    <dgm:pt modelId="{BD1D6CB8-7502-4EF7-BF2A-DFEBD844A03A}" type="sibTrans" cxnId="{43A05963-28CB-4C88-87AF-10CD134A7EFD}">
      <dgm:prSet/>
      <dgm:spPr/>
      <dgm:t>
        <a:bodyPr/>
        <a:lstStyle/>
        <a:p>
          <a:endParaRPr lang="en-US"/>
        </a:p>
      </dgm:t>
    </dgm:pt>
    <dgm:pt modelId="{C708742E-3CD6-496A-B1E4-5899DEE9D1E2}" type="pres">
      <dgm:prSet presAssocID="{5F6A49E2-1557-4D56-B1BE-079A09890E97}" presName="linear" presStyleCnt="0">
        <dgm:presLayoutVars>
          <dgm:animLvl val="lvl"/>
          <dgm:resizeHandles val="exact"/>
        </dgm:presLayoutVars>
      </dgm:prSet>
      <dgm:spPr/>
    </dgm:pt>
    <dgm:pt modelId="{E8F4F8BA-56DC-4D2F-936D-14B6D5E503A9}" type="pres">
      <dgm:prSet presAssocID="{944988BB-D55B-4CB3-B144-CA0C4DABFEF5}" presName="parentText" presStyleLbl="node1" presStyleIdx="0" presStyleCnt="1">
        <dgm:presLayoutVars>
          <dgm:chMax val="0"/>
          <dgm:bulletEnabled val="1"/>
        </dgm:presLayoutVars>
      </dgm:prSet>
      <dgm:spPr/>
    </dgm:pt>
    <dgm:pt modelId="{C1118906-41BB-4F29-A7CF-2894A4FFBBFA}" type="pres">
      <dgm:prSet presAssocID="{944988BB-D55B-4CB3-B144-CA0C4DABFEF5}" presName="childText" presStyleLbl="revTx" presStyleIdx="0" presStyleCnt="1">
        <dgm:presLayoutVars>
          <dgm:bulletEnabled val="1"/>
        </dgm:presLayoutVars>
      </dgm:prSet>
      <dgm:spPr/>
    </dgm:pt>
  </dgm:ptLst>
  <dgm:cxnLst>
    <dgm:cxn modelId="{43A05963-28CB-4C88-87AF-10CD134A7EFD}" srcId="{944988BB-D55B-4CB3-B144-CA0C4DABFEF5}" destId="{7C3C8F82-120B-4129-B396-4596D89CC836}" srcOrd="1" destOrd="0" parTransId="{8828144E-A8DB-46C7-AEC1-C1277816B1A9}" sibTransId="{BD1D6CB8-7502-4EF7-BF2A-DFEBD844A03A}"/>
    <dgm:cxn modelId="{89C6096E-F761-4AB5-A3FC-A1C6236EC200}" type="presOf" srcId="{4BD6C939-D47D-4BB4-B971-F4E98019F10D}" destId="{C1118906-41BB-4F29-A7CF-2894A4FFBBFA}" srcOrd="0" destOrd="0" presId="urn:microsoft.com/office/officeart/2005/8/layout/vList2"/>
    <dgm:cxn modelId="{911B9C77-B608-4B0A-8BCD-6DE24AB11A00}" type="presOf" srcId="{7C3C8F82-120B-4129-B396-4596D89CC836}" destId="{C1118906-41BB-4F29-A7CF-2894A4FFBBFA}" srcOrd="0" destOrd="1" presId="urn:microsoft.com/office/officeart/2005/8/layout/vList2"/>
    <dgm:cxn modelId="{A38C8EAD-3DA5-4785-AEAD-3E32CD9E264B}" type="presOf" srcId="{944988BB-D55B-4CB3-B144-CA0C4DABFEF5}" destId="{E8F4F8BA-56DC-4D2F-936D-14B6D5E503A9}" srcOrd="0" destOrd="0" presId="urn:microsoft.com/office/officeart/2005/8/layout/vList2"/>
    <dgm:cxn modelId="{FA2B72EE-31AC-4FAA-B8AD-961FED83F155}" srcId="{944988BB-D55B-4CB3-B144-CA0C4DABFEF5}" destId="{4BD6C939-D47D-4BB4-B971-F4E98019F10D}" srcOrd="0" destOrd="0" parTransId="{8CED72E3-2097-443D-839C-E0CBEA0D7F1C}" sibTransId="{D8C2C87F-DCB3-4587-8393-9ADBC9FB5305}"/>
    <dgm:cxn modelId="{ECDB43EF-6612-4C94-AB4C-E9268CAA7963}" type="presOf" srcId="{5F6A49E2-1557-4D56-B1BE-079A09890E97}" destId="{C708742E-3CD6-496A-B1E4-5899DEE9D1E2}" srcOrd="0" destOrd="0" presId="urn:microsoft.com/office/officeart/2005/8/layout/vList2"/>
    <dgm:cxn modelId="{2425C5FA-0DDC-4097-8FE2-CB8E3149177F}" srcId="{5F6A49E2-1557-4D56-B1BE-079A09890E97}" destId="{944988BB-D55B-4CB3-B144-CA0C4DABFEF5}" srcOrd="0" destOrd="0" parTransId="{100D5EAB-34CD-4B07-9E17-5B60DC8C020D}" sibTransId="{0B1E240F-918E-4FBE-9DBE-E864F9A65D1A}"/>
    <dgm:cxn modelId="{E01C6090-A3BE-4112-8C9F-84AC57D4D6DF}" type="presParOf" srcId="{C708742E-3CD6-496A-B1E4-5899DEE9D1E2}" destId="{E8F4F8BA-56DC-4D2F-936D-14B6D5E503A9}" srcOrd="0" destOrd="0" presId="urn:microsoft.com/office/officeart/2005/8/layout/vList2"/>
    <dgm:cxn modelId="{EE8D51BB-69E3-4CE5-B2C7-E2DE5BE6276A}" type="presParOf" srcId="{C708742E-3CD6-496A-B1E4-5899DEE9D1E2}" destId="{C1118906-41BB-4F29-A7CF-2894A4FFBBF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FE8C0-FEDC-4CB9-954C-850919358996}">
      <dsp:nvSpPr>
        <dsp:cNvPr id="0" name=""/>
        <dsp:cNvSpPr/>
      </dsp:nvSpPr>
      <dsp:spPr>
        <a:xfrm>
          <a:off x="553268" y="2"/>
          <a:ext cx="3804547" cy="16654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i="0" kern="1200" dirty="0">
              <a:highlight>
                <a:srgbClr val="FF0000"/>
              </a:highlight>
            </a:rPr>
            <a:t>IT IS IMPORTANT TO REMEMBER - You will pay standing charges prior to any additional charges you occur from using electricity, water and gas in your household</a:t>
          </a:r>
          <a:endParaRPr lang="en-US" sz="1900" kern="1200" dirty="0">
            <a:highlight>
              <a:srgbClr val="FF0000"/>
            </a:highlight>
          </a:endParaRPr>
        </a:p>
      </dsp:txBody>
      <dsp:txXfrm>
        <a:off x="634570" y="81304"/>
        <a:ext cx="3641943" cy="1502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4F8BA-56DC-4D2F-936D-14B6D5E503A9}">
      <dsp:nvSpPr>
        <dsp:cNvPr id="0" name=""/>
        <dsp:cNvSpPr/>
      </dsp:nvSpPr>
      <dsp:spPr>
        <a:xfrm>
          <a:off x="0" y="68269"/>
          <a:ext cx="8321837"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b="1" i="0" kern="1200"/>
            <a:t>Do I pay a standing charge with a prepayment meter?</a:t>
          </a:r>
          <a:endParaRPr lang="en-US" sz="2800" kern="1200"/>
        </a:p>
      </dsp:txBody>
      <dsp:txXfrm>
        <a:off x="32784" y="101053"/>
        <a:ext cx="8256269" cy="606012"/>
      </dsp:txXfrm>
    </dsp:sp>
    <dsp:sp modelId="{C1118906-41BB-4F29-A7CF-2894A4FFBBFA}">
      <dsp:nvSpPr>
        <dsp:cNvPr id="0" name=""/>
        <dsp:cNvSpPr/>
      </dsp:nvSpPr>
      <dsp:spPr>
        <a:xfrm>
          <a:off x="0" y="739849"/>
          <a:ext cx="8321837" cy="2608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421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GB" sz="2200" b="0" i="0" kern="1200"/>
            <a:t>Yes, standing charges are also included with </a:t>
          </a:r>
          <a:r>
            <a:rPr lang="en-GB" sz="2200" b="1" i="0" kern="1200">
              <a:hlinkClick xmlns:r="http://schemas.openxmlformats.org/officeDocument/2006/relationships" r:id="rId1"/>
            </a:rPr>
            <a:t>prepayment energy tariffs</a:t>
          </a:r>
          <a:r>
            <a:rPr lang="en-GB" sz="2200" b="0" i="0" kern="1200"/>
            <a:t> – where you pay for your energy in advance by topping up your meter with credit.</a:t>
          </a:r>
          <a:endParaRPr lang="en-US" sz="2200" kern="1200"/>
        </a:p>
        <a:p>
          <a:pPr marL="228600" lvl="1" indent="-228600" algn="l" defTabSz="977900">
            <a:lnSpc>
              <a:spcPct val="90000"/>
            </a:lnSpc>
            <a:spcBef>
              <a:spcPct val="0"/>
            </a:spcBef>
            <a:spcAft>
              <a:spcPct val="20000"/>
            </a:spcAft>
            <a:buChar char="•"/>
          </a:pPr>
          <a:r>
            <a:rPr lang="en-GB" sz="2200" b="0" i="0" kern="1200" dirty="0"/>
            <a:t>These charges must still be paid even if you don’t have any credit on your meter. So, when you next top up, you’ll have to pay back all the standing charges you owe. This is something you need to watch out for if you don’t use any gas in summer when the heating is off.</a:t>
          </a:r>
          <a:endParaRPr lang="en-US" sz="2200" kern="1200" dirty="0"/>
        </a:p>
      </dsp:txBody>
      <dsp:txXfrm>
        <a:off x="0" y="739849"/>
        <a:ext cx="8321837" cy="2608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70568-2A23-D644-89AC-FFC6C3E1D0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24C530B-38C6-F970-3A9B-95CDA6BA0A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F15660-4FB7-08F4-8131-D39D59AA99BC}"/>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FEC157BC-CB8F-AF8F-2DDB-CCD6550D09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4392FB-024C-F004-702F-5882F464CC8D}"/>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288439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25C5C-2574-E934-39E1-14AADF2B785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147C43-3FA7-49AC-923B-C0BF760D48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EDBA1B-B652-623B-D9FD-51955DAFE598}"/>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E3D5EDD7-8A5C-A986-D6CA-FB0ED2007C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B49A59-6142-DA2C-AF9E-86A8FCFFBE68}"/>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1840549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3BE087-C3C8-683B-F5D4-68392AB481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3BE7DF-E8FC-C2E8-391F-AC9B1970FC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B120A7-A548-5A1A-D676-B3CD57645F84}"/>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6E9FBAEB-2F19-2B6C-F3FB-573B68598C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971916-EA8A-4DCE-9631-1724C1D53AB2}"/>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378248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342A2-4226-2CBD-5457-7218103434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002C95-D0EF-C3CA-6725-58E42418D6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DC7BCA-ABF9-9CFF-6DF2-622750BA06DD}"/>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CC1F216C-4644-E8FC-9A6F-4DFD657319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3B8C28-A19C-0DCA-EAD0-B7126389566A}"/>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104362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0BBB-1D7C-A83A-B1C3-3D0842954D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064B93-6D45-A36E-25FF-D64AF6DF5F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FC6FF-CE10-8C33-DB7E-0437239FB968}"/>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FFED4D0D-6ABA-DA21-FE0C-FA7FEF7CDE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A7FDF3-6E7D-5BA8-D2DB-5360433F0AA9}"/>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421717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BCEC1-123A-78B1-5F38-04B374E818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1C8ABB-60B9-55E9-6DFB-B85828BF74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4171F6-2E84-1AB2-B370-859CEFAF25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A818DE-92FA-927A-ADEB-9C72449DFA13}"/>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6" name="Footer Placeholder 5">
            <a:extLst>
              <a:ext uri="{FF2B5EF4-FFF2-40B4-BE49-F238E27FC236}">
                <a16:creationId xmlns:a16="http://schemas.microsoft.com/office/drawing/2014/main" id="{B741B6D8-BA21-3AC9-4E90-CD99CDDEA7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428FD6-749B-E266-B34D-5B94FB87AEBE}"/>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314246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FC31-6285-DFA7-B597-5E5C707459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EBCD7E-E57D-DF50-6E72-371B98762D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81DA1B-B137-992F-2E09-E316984CC3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9B271D-5510-7F55-AC2B-5C1100FAB7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4A8176-1E09-253B-4FF4-217A775AEB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A3D9588-4C22-9852-3761-C8B03F2E6C8D}"/>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8" name="Footer Placeholder 7">
            <a:extLst>
              <a:ext uri="{FF2B5EF4-FFF2-40B4-BE49-F238E27FC236}">
                <a16:creationId xmlns:a16="http://schemas.microsoft.com/office/drawing/2014/main" id="{E4CEFEEC-5A47-0B9E-F221-7ACFF74EA3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134606-DBC4-7D6D-672C-90A01C162C07}"/>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206705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32BA0-93F8-EA8C-2218-0E68BEE15C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3480EB4-DAE4-27AE-4E69-A00792682E7D}"/>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4" name="Footer Placeholder 3">
            <a:extLst>
              <a:ext uri="{FF2B5EF4-FFF2-40B4-BE49-F238E27FC236}">
                <a16:creationId xmlns:a16="http://schemas.microsoft.com/office/drawing/2014/main" id="{3CA4DCDA-13B5-17DC-03EB-755DEC5F52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125E03-6503-B923-6781-9B5D7639C249}"/>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407044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028166-2C82-D632-16F7-8C51C6E2C4C5}"/>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3" name="Footer Placeholder 2">
            <a:extLst>
              <a:ext uri="{FF2B5EF4-FFF2-40B4-BE49-F238E27FC236}">
                <a16:creationId xmlns:a16="http://schemas.microsoft.com/office/drawing/2014/main" id="{3F501689-3EFB-1F4E-5D7E-09503062F0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18505D7-F202-FFA8-E9C7-0C94A82678DB}"/>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146417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FB82C-3134-420E-06F9-91DC29AC6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D985D0-0D13-D51E-0F2C-562003B617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099C40E-0D36-BD37-BA2C-5F1429BDA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641C71-FF69-1FB5-B984-51A2EDCCB557}"/>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6" name="Footer Placeholder 5">
            <a:extLst>
              <a:ext uri="{FF2B5EF4-FFF2-40B4-BE49-F238E27FC236}">
                <a16:creationId xmlns:a16="http://schemas.microsoft.com/office/drawing/2014/main" id="{AEB97531-3CE3-BAD5-1780-F50927BD11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7F6F79-EC00-2DB0-44F6-9765CD07417A}"/>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321385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98DDA-3177-DC13-DBBB-0EF70F9EF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BEFC61-79FB-27AD-612C-930593887D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7C8BFA-0685-1FD7-8EE1-6DEDCC3BE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E36C9E-7F45-D13D-0AED-DBFCB43DF50D}"/>
              </a:ext>
            </a:extLst>
          </p:cNvPr>
          <p:cNvSpPr>
            <a:spLocks noGrp="1"/>
          </p:cNvSpPr>
          <p:nvPr>
            <p:ph type="dt" sz="half" idx="10"/>
          </p:nvPr>
        </p:nvSpPr>
        <p:spPr/>
        <p:txBody>
          <a:bodyPr/>
          <a:lstStyle/>
          <a:p>
            <a:fld id="{D290F599-DD1D-4D3E-9B9F-D84C63C6717C}" type="datetimeFigureOut">
              <a:rPr lang="en-GB" smtClean="0"/>
              <a:t>04/11/2022</a:t>
            </a:fld>
            <a:endParaRPr lang="en-GB"/>
          </a:p>
        </p:txBody>
      </p:sp>
      <p:sp>
        <p:nvSpPr>
          <p:cNvPr id="6" name="Footer Placeholder 5">
            <a:extLst>
              <a:ext uri="{FF2B5EF4-FFF2-40B4-BE49-F238E27FC236}">
                <a16:creationId xmlns:a16="http://schemas.microsoft.com/office/drawing/2014/main" id="{93CB51C8-E889-41E4-F7B0-8AD29888B3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EFCBC1-0D33-3C3B-00CD-FA4310C3FF99}"/>
              </a:ext>
            </a:extLst>
          </p:cNvPr>
          <p:cNvSpPr>
            <a:spLocks noGrp="1"/>
          </p:cNvSpPr>
          <p:nvPr>
            <p:ph type="sldNum" sz="quarter" idx="12"/>
          </p:nvPr>
        </p:nvSpPr>
        <p:spPr/>
        <p:txBody>
          <a:bodyPr/>
          <a:lstStyle/>
          <a:p>
            <a:fld id="{05A9A0AE-CD5F-4A58-B139-17159A7C5255}" type="slidenum">
              <a:rPr lang="en-GB" smtClean="0"/>
              <a:t>‹#›</a:t>
            </a:fld>
            <a:endParaRPr lang="en-GB"/>
          </a:p>
        </p:txBody>
      </p:sp>
    </p:spTree>
    <p:extLst>
      <p:ext uri="{BB962C8B-B14F-4D97-AF65-F5344CB8AC3E}">
        <p14:creationId xmlns:p14="http://schemas.microsoft.com/office/powerpoint/2010/main" val="3710078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615E9A-3E30-8CF5-9391-6D36EC3D5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220003-EAEB-0832-8EC6-B350DB151E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FFB6CD-FF24-C4D4-E98B-A3DEEF5834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0F599-DD1D-4D3E-9B9F-D84C63C6717C}" type="datetimeFigureOut">
              <a:rPr lang="en-GB" smtClean="0"/>
              <a:t>04/11/2022</a:t>
            </a:fld>
            <a:endParaRPr lang="en-GB"/>
          </a:p>
        </p:txBody>
      </p:sp>
      <p:sp>
        <p:nvSpPr>
          <p:cNvPr id="5" name="Footer Placeholder 4">
            <a:extLst>
              <a:ext uri="{FF2B5EF4-FFF2-40B4-BE49-F238E27FC236}">
                <a16:creationId xmlns:a16="http://schemas.microsoft.com/office/drawing/2014/main" id="{85121D66-C76C-4E23-E0A3-BA0443677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C968F5-F435-B321-7D23-711042BC4D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9A0AE-CD5F-4A58-B139-17159A7C5255}" type="slidenum">
              <a:rPr lang="en-GB" smtClean="0"/>
              <a:t>‹#›</a:t>
            </a:fld>
            <a:endParaRPr lang="en-GB"/>
          </a:p>
        </p:txBody>
      </p:sp>
    </p:spTree>
    <p:extLst>
      <p:ext uri="{BB962C8B-B14F-4D97-AF65-F5344CB8AC3E}">
        <p14:creationId xmlns:p14="http://schemas.microsoft.com/office/powerpoint/2010/main" val="2035387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v.uk/state-pension-age" TargetMode="External"/><Relationship Id="rId2" Type="http://schemas.openxmlformats.org/officeDocument/2006/relationships/hyperlink" Target="https://www.gov.uk/guidance/universal-credit-and-students#examples-of-full-time-courses-of-non-advanced-education"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nationalrail.co.uk/times_fares/jobcentre-plus-card.aspx" TargetMode="External"/><Relationship Id="rId2" Type="http://schemas.openxmlformats.org/officeDocument/2006/relationships/hyperlink" Target="https://helpforhouseholds.campaign.gov.uk/discounts-and-offer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mparethemarket.com/energy/content/what-is-energy-standing-charg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comparethemarket.com/energy/content/dual-fuel-energy/" TargetMode="External"/><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benefitsandwork.co.uk/news/pip-payment-calculator" TargetMode="External"/><Relationship Id="rId3" Type="http://schemas.openxmlformats.org/officeDocument/2006/relationships/hyperlink" Target="https://www.moneysavingexpert.com/family/benefits-check/" TargetMode="External"/><Relationship Id="rId7" Type="http://schemas.openxmlformats.org/officeDocument/2006/relationships/hyperlink" Target="https://grants-search.turn2us.org.uk/" TargetMode="External"/><Relationship Id="rId2" Type="http://schemas.openxmlformats.org/officeDocument/2006/relationships/hyperlink" Target="https://clicks.trx-hub.com/xid/newsuk_8757f29588?q=https%3A%2F%2Fgo.skimresources.com%2F%3Fid%3D34784X1028065%26xs%3D1%26url%3Dhttps%253A%252F%252Fwww.entitledto.co.uk%252F%26sref%3Dhttps%253A%252F%252Fwww.thesun.co.uk%252Fmoney%252F14209436%252Funiversal-credit-benefit-checker-calculators-online-eligible-free-cash%252F&amp;p=https%3A%2F%2Fwww.thesun.co.uk%2Fmoney%2F14209436%2Funiversal-credit-benefit-checker-calculators-online-eligible-free-cash%2F&amp;article_id=14209436&amp;event_type=click" TargetMode="External"/><Relationship Id="rId1" Type="http://schemas.openxmlformats.org/officeDocument/2006/relationships/slideLayout" Target="../slideLayouts/slideLayout2.xml"/><Relationship Id="rId6" Type="http://schemas.openxmlformats.org/officeDocument/2006/relationships/hyperlink" Target="https://benefits-calculator.turn2us.org.uk/AboutYou" TargetMode="External"/><Relationship Id="rId5" Type="http://schemas.openxmlformats.org/officeDocument/2006/relationships/hyperlink" Target="https://www.betteroffcalculator.co.uk/#/free" TargetMode="External"/><Relationship Id="rId4" Type="http://schemas.openxmlformats.org/officeDocument/2006/relationships/hyperlink" Target="https://www.stepchange.org/how-we-help/benefits-calculator.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TextBox 5">
            <a:extLst>
              <a:ext uri="{FF2B5EF4-FFF2-40B4-BE49-F238E27FC236}">
                <a16:creationId xmlns:a16="http://schemas.microsoft.com/office/drawing/2014/main" id="{432D5AE9-E9B0-83E9-4279-F5CB59E73A44}"/>
              </a:ext>
            </a:extLst>
          </p:cNvPr>
          <p:cNvSpPr txBox="1"/>
          <p:nvPr/>
        </p:nvSpPr>
        <p:spPr>
          <a:xfrm>
            <a:off x="838200" y="365125"/>
            <a:ext cx="5393361" cy="1325563"/>
          </a:xfrm>
          <a:prstGeom prst="rect">
            <a:avLst/>
          </a:prstGeom>
        </p:spPr>
        <p:txBody>
          <a:bodyPr vert="horz" lIns="91440" tIns="45720" rIns="91440" bIns="45720" rtlCol="0" anchor="ctr">
            <a:normAutofit fontScale="85000" lnSpcReduction="20000"/>
          </a:bodyPr>
          <a:lstStyle/>
          <a:p>
            <a:pPr>
              <a:lnSpc>
                <a:spcPct val="90000"/>
              </a:lnSpc>
              <a:spcBef>
                <a:spcPct val="0"/>
              </a:spcBef>
              <a:spcAft>
                <a:spcPts val="600"/>
              </a:spcAft>
            </a:pPr>
            <a:r>
              <a:rPr lang="en-US" sz="4400" kern="1200" dirty="0">
                <a:solidFill>
                  <a:schemeClr val="tx1"/>
                </a:solidFill>
                <a:latin typeface="+mj-lt"/>
                <a:ea typeface="+mj-ea"/>
                <a:cs typeface="+mj-cs"/>
              </a:rPr>
              <a:t>Universal Credit Entitlements whilst in Education </a:t>
            </a:r>
          </a:p>
        </p:txBody>
      </p:sp>
      <p:sp>
        <p:nvSpPr>
          <p:cNvPr id="14" name="Freeform: Shape 13">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extBox 4">
            <a:extLst>
              <a:ext uri="{FF2B5EF4-FFF2-40B4-BE49-F238E27FC236}">
                <a16:creationId xmlns:a16="http://schemas.microsoft.com/office/drawing/2014/main" id="{3331508B-D070-6E14-9F85-733746B319C4}"/>
              </a:ext>
            </a:extLst>
          </p:cNvPr>
          <p:cNvSpPr txBox="1"/>
          <p:nvPr/>
        </p:nvSpPr>
        <p:spPr>
          <a:xfrm>
            <a:off x="838200" y="1825625"/>
            <a:ext cx="5393361" cy="4351338"/>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1600" b="1" i="0" dirty="0">
                <a:effectLst/>
              </a:rPr>
              <a:t>Studying full-time</a:t>
            </a:r>
          </a:p>
          <a:p>
            <a:pPr indent="-228600">
              <a:lnSpc>
                <a:spcPct val="90000"/>
              </a:lnSpc>
              <a:spcAft>
                <a:spcPts val="600"/>
              </a:spcAft>
              <a:buFont typeface="Arial" panose="020B0604020202020204" pitchFamily="34" charset="0"/>
              <a:buChar char="•"/>
            </a:pPr>
            <a:r>
              <a:rPr lang="en-US" sz="1600" b="0" i="0" dirty="0">
                <a:effectLst/>
              </a:rPr>
              <a:t>You may be able to get Universal Credit if you’re studying full-time and any of the following apply:</a:t>
            </a:r>
          </a:p>
          <a:p>
            <a:pPr indent="-228600">
              <a:lnSpc>
                <a:spcPct val="90000"/>
              </a:lnSpc>
              <a:spcAft>
                <a:spcPts val="600"/>
              </a:spcAft>
              <a:buFont typeface="Arial" panose="020B0604020202020204" pitchFamily="34" charset="0"/>
              <a:buChar char="•"/>
            </a:pPr>
            <a:r>
              <a:rPr lang="en-US" sz="1600" b="1" i="0" dirty="0">
                <a:solidFill>
                  <a:srgbClr val="FF0000"/>
                </a:solidFill>
                <a:effectLst/>
              </a:rPr>
              <a:t>you’re aged 21 or under, in full-time </a:t>
            </a:r>
            <a:r>
              <a:rPr lang="en-US" sz="1600" b="1" i="0" dirty="0">
                <a:solidFill>
                  <a:srgbClr val="FF0000"/>
                </a:solidFill>
                <a:effectLst/>
                <a:hlinkClick r:id="rId2">
                  <a:extLst>
                    <a:ext uri="{A12FA001-AC4F-418D-AE19-62706E023703}">
                      <ahyp:hlinkClr xmlns:ahyp="http://schemas.microsoft.com/office/drawing/2018/hyperlinkcolor" val="tx"/>
                    </a:ext>
                  </a:extLst>
                </a:hlinkClick>
              </a:rPr>
              <a:t>non-advanced education</a:t>
            </a:r>
            <a:r>
              <a:rPr lang="en-US" sz="1600" b="1" i="0" dirty="0">
                <a:solidFill>
                  <a:srgbClr val="FF0000"/>
                </a:solidFill>
                <a:effectLst/>
              </a:rPr>
              <a:t> and do not have parental support</a:t>
            </a:r>
          </a:p>
          <a:p>
            <a:pPr indent="-228600">
              <a:lnSpc>
                <a:spcPct val="90000"/>
              </a:lnSpc>
              <a:spcAft>
                <a:spcPts val="600"/>
              </a:spcAft>
              <a:buFont typeface="Arial" panose="020B0604020202020204" pitchFamily="34" charset="0"/>
              <a:buChar char="•"/>
            </a:pPr>
            <a:r>
              <a:rPr lang="en-US" sz="1600" b="0" i="0" dirty="0">
                <a:effectLst/>
              </a:rPr>
              <a:t>you’re responsible for a child</a:t>
            </a:r>
          </a:p>
          <a:p>
            <a:pPr indent="-228600">
              <a:lnSpc>
                <a:spcPct val="90000"/>
              </a:lnSpc>
              <a:spcAft>
                <a:spcPts val="600"/>
              </a:spcAft>
              <a:buFont typeface="Arial" panose="020B0604020202020204" pitchFamily="34" charset="0"/>
              <a:buChar char="•"/>
            </a:pPr>
            <a:r>
              <a:rPr lang="en-US" sz="1600" b="0" i="0" dirty="0">
                <a:effectLst/>
              </a:rPr>
              <a:t>you live with your partner and they’re eligible for Universal Credit</a:t>
            </a:r>
          </a:p>
          <a:p>
            <a:pPr indent="-228600">
              <a:lnSpc>
                <a:spcPct val="90000"/>
              </a:lnSpc>
              <a:spcAft>
                <a:spcPts val="600"/>
              </a:spcAft>
              <a:buFont typeface="Arial" panose="020B0604020202020204" pitchFamily="34" charset="0"/>
              <a:buChar char="•"/>
            </a:pPr>
            <a:r>
              <a:rPr lang="en-US" sz="1600" b="0" i="0" dirty="0">
                <a:effectLst/>
              </a:rPr>
              <a:t>you’ve reached the </a:t>
            </a:r>
            <a:r>
              <a:rPr lang="en-US" sz="1600" b="0" i="0" dirty="0">
                <a:effectLst/>
                <a:hlinkClick r:id="rId3"/>
              </a:rPr>
              <a:t>qualifying age for Pension Credit</a:t>
            </a:r>
            <a:r>
              <a:rPr lang="en-US" sz="1600" b="0" i="0" dirty="0">
                <a:effectLst/>
              </a:rPr>
              <a:t> and live with a partner who is under that age</a:t>
            </a:r>
          </a:p>
          <a:p>
            <a:pPr indent="-228600">
              <a:lnSpc>
                <a:spcPct val="90000"/>
              </a:lnSpc>
              <a:spcAft>
                <a:spcPts val="600"/>
              </a:spcAft>
              <a:buFont typeface="Arial" panose="020B0604020202020204" pitchFamily="34" charset="0"/>
              <a:buChar char="•"/>
            </a:pPr>
            <a:r>
              <a:rPr lang="en-US" sz="1600" b="0" i="0" dirty="0">
                <a:effectLst/>
              </a:rPr>
              <a:t>you’re disabled, were assessed as having limited capability for work before starting your course and are getting:</a:t>
            </a:r>
          </a:p>
          <a:p>
            <a:pPr marL="742950" lvl="1" indent="-228600">
              <a:lnSpc>
                <a:spcPct val="90000"/>
              </a:lnSpc>
              <a:spcAft>
                <a:spcPts val="600"/>
              </a:spcAft>
              <a:buFont typeface="Arial" panose="020B0604020202020204" pitchFamily="34" charset="0"/>
              <a:buChar char="•"/>
            </a:pPr>
            <a:r>
              <a:rPr lang="en-US" sz="1600" b="0" i="0" dirty="0">
                <a:effectLst/>
              </a:rPr>
              <a:t>Personal Independence Payment</a:t>
            </a:r>
          </a:p>
          <a:p>
            <a:pPr marL="742950" lvl="1" indent="-228600">
              <a:lnSpc>
                <a:spcPct val="90000"/>
              </a:lnSpc>
              <a:spcAft>
                <a:spcPts val="600"/>
              </a:spcAft>
              <a:buFont typeface="Arial" panose="020B0604020202020204" pitchFamily="34" charset="0"/>
              <a:buChar char="•"/>
            </a:pPr>
            <a:r>
              <a:rPr lang="en-US" sz="1600" b="0" i="0" dirty="0">
                <a:effectLst/>
              </a:rPr>
              <a:t>Disability Living Allowance</a:t>
            </a:r>
          </a:p>
          <a:p>
            <a:pPr marL="742950" lvl="1" indent="-228600">
              <a:lnSpc>
                <a:spcPct val="90000"/>
              </a:lnSpc>
              <a:spcAft>
                <a:spcPts val="600"/>
              </a:spcAft>
              <a:buFont typeface="Arial" panose="020B0604020202020204" pitchFamily="34" charset="0"/>
              <a:buChar char="•"/>
            </a:pPr>
            <a:r>
              <a:rPr lang="en-US" sz="1600" b="0" i="0" dirty="0">
                <a:effectLst/>
              </a:rPr>
              <a:t>Child Disability Payment in Scotland</a:t>
            </a:r>
          </a:p>
          <a:p>
            <a:pPr marL="742950" lvl="1" indent="-228600">
              <a:lnSpc>
                <a:spcPct val="90000"/>
              </a:lnSpc>
              <a:spcAft>
                <a:spcPts val="600"/>
              </a:spcAft>
              <a:buFont typeface="Arial" panose="020B0604020202020204" pitchFamily="34" charset="0"/>
              <a:buChar char="•"/>
            </a:pPr>
            <a:r>
              <a:rPr lang="en-US" sz="1600" b="0" i="0" dirty="0">
                <a:effectLst/>
              </a:rPr>
              <a:t>Attendance Allowance</a:t>
            </a:r>
          </a:p>
          <a:p>
            <a:pPr marL="742950" lvl="1" indent="-228600">
              <a:lnSpc>
                <a:spcPct val="90000"/>
              </a:lnSpc>
              <a:spcAft>
                <a:spcPts val="600"/>
              </a:spcAft>
              <a:buFont typeface="Arial" panose="020B0604020202020204" pitchFamily="34" charset="0"/>
              <a:buChar char="•"/>
            </a:pPr>
            <a:r>
              <a:rPr lang="en-US" sz="1600" b="0" i="0" dirty="0">
                <a:effectLst/>
              </a:rPr>
              <a:t>Armed Forces Independence Payment</a:t>
            </a:r>
          </a:p>
        </p:txBody>
      </p:sp>
      <p:sp>
        <p:nvSpPr>
          <p:cNvPr id="16" name="Oval 15">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06A828-E6F9-AAAF-83AE-3A6CBF0BF47C}"/>
              </a:ext>
            </a:extLst>
          </p:cNvPr>
          <p:cNvPicPr>
            <a:picLocks noChangeAspect="1"/>
          </p:cNvPicPr>
          <p:nvPr/>
        </p:nvPicPr>
        <p:blipFill>
          <a:blip r:embed="rId4"/>
          <a:stretch>
            <a:fillRect/>
          </a:stretch>
        </p:blipFill>
        <p:spPr>
          <a:xfrm>
            <a:off x="7887184" y="1504791"/>
            <a:ext cx="3781051" cy="3204440"/>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8" name="Freeform: Shape 17">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2" name="Freeform: Shape 21">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278561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D83B3E-BA34-0AE0-E5E1-B0717D97D2B2}"/>
              </a:ext>
            </a:extLst>
          </p:cNvPr>
          <p:cNvSpPr>
            <a:spLocks noGrp="1"/>
          </p:cNvSpPr>
          <p:nvPr>
            <p:ph type="title"/>
          </p:nvPr>
        </p:nvSpPr>
        <p:spPr>
          <a:xfrm>
            <a:off x="686834" y="1153572"/>
            <a:ext cx="3200400" cy="4461163"/>
          </a:xfrm>
        </p:spPr>
        <p:txBody>
          <a:bodyPr>
            <a:normAutofit/>
          </a:bodyPr>
          <a:lstStyle/>
          <a:p>
            <a:r>
              <a:rPr lang="en-GB" b="1">
                <a:solidFill>
                  <a:srgbClr val="FFFFFF"/>
                </a:solidFill>
              </a:rPr>
              <a:t>Help for Households </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91E3275-9AA8-42A2-0322-59317A371FCE}"/>
              </a:ext>
            </a:extLst>
          </p:cNvPr>
          <p:cNvSpPr>
            <a:spLocks noGrp="1"/>
          </p:cNvSpPr>
          <p:nvPr>
            <p:ph idx="1"/>
          </p:nvPr>
        </p:nvSpPr>
        <p:spPr>
          <a:xfrm>
            <a:off x="4447308" y="591344"/>
            <a:ext cx="6906491" cy="6240710"/>
          </a:xfrm>
        </p:spPr>
        <p:txBody>
          <a:bodyPr anchor="ctr">
            <a:normAutofit/>
          </a:bodyPr>
          <a:lstStyle/>
          <a:p>
            <a:endParaRPr lang="en-GB" sz="2600" dirty="0">
              <a:hlinkClick r:id="rId2"/>
            </a:endParaRPr>
          </a:p>
          <a:p>
            <a:r>
              <a:rPr lang="en-GB" sz="2600" dirty="0">
                <a:hlinkClick r:id="rId2"/>
              </a:rPr>
              <a:t>Discounts and offers - Help for Households</a:t>
            </a:r>
            <a:endParaRPr lang="en-GB" sz="2600" dirty="0"/>
          </a:p>
          <a:p>
            <a:r>
              <a:rPr lang="en-GB" sz="2600" b="1" i="0" dirty="0">
                <a:effectLst/>
              </a:rPr>
              <a:t>50% off travel if you’re on Universal Credit</a:t>
            </a:r>
          </a:p>
          <a:p>
            <a:r>
              <a:rPr lang="en-GB" sz="2600" b="0" i="0" dirty="0">
                <a:effectLst/>
              </a:rPr>
              <a:t>You may be eligible for a Jobcentre Plus Travel Discount Card if you’re on Universal Credit - </a:t>
            </a:r>
            <a:r>
              <a:rPr lang="fr-FR" sz="2600" dirty="0">
                <a:hlinkClick r:id="rId3"/>
              </a:rPr>
              <a:t>National Rail </a:t>
            </a:r>
            <a:r>
              <a:rPr lang="fr-FR" sz="2600" dirty="0" err="1">
                <a:hlinkClick r:id="rId3"/>
              </a:rPr>
              <a:t>Enquiries</a:t>
            </a:r>
            <a:r>
              <a:rPr lang="fr-FR" sz="2600" dirty="0">
                <a:hlinkClick r:id="rId3"/>
              </a:rPr>
              <a:t> - </a:t>
            </a:r>
            <a:r>
              <a:rPr lang="fr-FR" sz="2600" dirty="0" err="1">
                <a:hlinkClick r:id="rId3"/>
              </a:rPr>
              <a:t>Jobcentre</a:t>
            </a:r>
            <a:r>
              <a:rPr lang="fr-FR" sz="2600" dirty="0">
                <a:hlinkClick r:id="rId3"/>
              </a:rPr>
              <a:t> Plus </a:t>
            </a:r>
            <a:r>
              <a:rPr lang="fr-FR" sz="2600" dirty="0" err="1">
                <a:hlinkClick r:id="rId3"/>
              </a:rPr>
              <a:t>Travel</a:t>
            </a:r>
            <a:r>
              <a:rPr lang="fr-FR" sz="2600" dirty="0">
                <a:hlinkClick r:id="rId3"/>
              </a:rPr>
              <a:t> Discount </a:t>
            </a:r>
            <a:r>
              <a:rPr lang="fr-FR" sz="2600" dirty="0" err="1">
                <a:hlinkClick r:id="rId3"/>
              </a:rPr>
              <a:t>Card</a:t>
            </a:r>
            <a:endParaRPr lang="fr-FR" sz="2600" dirty="0"/>
          </a:p>
          <a:p>
            <a:r>
              <a:rPr lang="en-GB" sz="2600" b="0" i="0" dirty="0">
                <a:effectLst/>
              </a:rPr>
              <a:t>£400 off energy bills for households in Great Britain from this October. This automatic, non-repayable discount will be applied in six instalments between October 2022 and March 2023 to help households through winter.</a:t>
            </a:r>
          </a:p>
          <a:p>
            <a:r>
              <a:rPr lang="en-GB" sz="2600" b="1" i="0" dirty="0">
                <a:effectLst/>
              </a:rPr>
              <a:t>There is no need to apply for the scheme and you will not be asked for your bank details.</a:t>
            </a:r>
            <a:endParaRPr lang="en-GB" sz="2600" b="1" dirty="0"/>
          </a:p>
          <a:p>
            <a:endParaRPr lang="en-GB" sz="2600" b="0" i="0" dirty="0">
              <a:effectLst/>
              <a:latin typeface="GDS Transport"/>
            </a:endParaRPr>
          </a:p>
          <a:p>
            <a:endParaRPr lang="en-GB" sz="2600" b="0" i="0" dirty="0">
              <a:effectLst/>
              <a:latin typeface="GDS Transport"/>
            </a:endParaRPr>
          </a:p>
          <a:p>
            <a:endParaRPr lang="en-GB" sz="2600" dirty="0"/>
          </a:p>
        </p:txBody>
      </p:sp>
      <p:pic>
        <p:nvPicPr>
          <p:cNvPr id="4" name="Picture 3">
            <a:extLst>
              <a:ext uri="{FF2B5EF4-FFF2-40B4-BE49-F238E27FC236}">
                <a16:creationId xmlns:a16="http://schemas.microsoft.com/office/drawing/2014/main" id="{136E2F8D-44CA-6676-1C87-ED6588A6322E}"/>
              </a:ext>
            </a:extLst>
          </p:cNvPr>
          <p:cNvPicPr>
            <a:picLocks noChangeAspect="1"/>
          </p:cNvPicPr>
          <p:nvPr/>
        </p:nvPicPr>
        <p:blipFill>
          <a:blip r:embed="rId4"/>
          <a:stretch>
            <a:fillRect/>
          </a:stretch>
        </p:blipFill>
        <p:spPr>
          <a:xfrm>
            <a:off x="10502963" y="25946"/>
            <a:ext cx="1543291" cy="1310181"/>
          </a:xfrm>
          <a:prstGeom prst="rect">
            <a:avLst/>
          </a:prstGeom>
        </p:spPr>
      </p:pic>
    </p:spTree>
    <p:extLst>
      <p:ext uri="{BB962C8B-B14F-4D97-AF65-F5344CB8AC3E}">
        <p14:creationId xmlns:p14="http://schemas.microsoft.com/office/powerpoint/2010/main" val="3382685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extBox 2">
            <a:extLst>
              <a:ext uri="{FF2B5EF4-FFF2-40B4-BE49-F238E27FC236}">
                <a16:creationId xmlns:a16="http://schemas.microsoft.com/office/drawing/2014/main" id="{BE820EAC-7276-C48B-61B4-ACF72780B841}"/>
              </a:ext>
            </a:extLst>
          </p:cNvPr>
          <p:cNvSpPr txBox="1"/>
          <p:nvPr/>
        </p:nvSpPr>
        <p:spPr>
          <a:xfrm>
            <a:off x="1120986" y="148158"/>
            <a:ext cx="5393361"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i="0" kern="1200">
                <a:solidFill>
                  <a:schemeClr val="tx1"/>
                </a:solidFill>
                <a:effectLst/>
                <a:latin typeface="+mj-lt"/>
                <a:ea typeface="+mj-ea"/>
                <a:cs typeface="+mj-cs"/>
              </a:rPr>
              <a:t>Energy Standing Charges </a:t>
            </a:r>
          </a:p>
        </p:txBody>
      </p:sp>
      <p:sp>
        <p:nvSpPr>
          <p:cNvPr id="13" name="Freeform: Shape 12">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83539CEA-5492-203B-927B-B3C6102AE00B}"/>
              </a:ext>
            </a:extLst>
          </p:cNvPr>
          <p:cNvSpPr txBox="1"/>
          <p:nvPr/>
        </p:nvSpPr>
        <p:spPr>
          <a:xfrm>
            <a:off x="400050" y="1747092"/>
            <a:ext cx="5393361" cy="4351338"/>
          </a:xfrm>
          <a:prstGeom prst="rect">
            <a:avLst/>
          </a:prstGeom>
        </p:spPr>
        <p:txBody>
          <a:bodyPr vert="horz" lIns="91440" tIns="45720" rIns="91440" bIns="45720" rtlCol="0">
            <a:normAutofit fontScale="92500" lnSpcReduction="20000"/>
          </a:bodyPr>
          <a:lstStyle/>
          <a:p>
            <a:pPr>
              <a:lnSpc>
                <a:spcPct val="90000"/>
              </a:lnSpc>
              <a:spcAft>
                <a:spcPts val="600"/>
              </a:spcAft>
            </a:pPr>
            <a:r>
              <a:rPr lang="en-US" sz="1900" dirty="0">
                <a:hlinkClick r:id="rId2"/>
              </a:rPr>
              <a:t>Guide To Energy Standing Charges | </a:t>
            </a:r>
            <a:r>
              <a:rPr lang="en-US" sz="1900" dirty="0" err="1">
                <a:hlinkClick r:id="rId2"/>
              </a:rPr>
              <a:t>Comparethemarket</a:t>
            </a:r>
            <a:endParaRPr lang="en-US" sz="1900" dirty="0"/>
          </a:p>
          <a:p>
            <a:pPr indent="-228600">
              <a:lnSpc>
                <a:spcPct val="90000"/>
              </a:lnSpc>
              <a:spcAft>
                <a:spcPts val="600"/>
              </a:spcAft>
              <a:buFont typeface="Arial" panose="020B0604020202020204" pitchFamily="34" charset="0"/>
              <a:buChar char="•"/>
            </a:pPr>
            <a:endParaRPr lang="en-US" sz="1900" dirty="0"/>
          </a:p>
          <a:p>
            <a:pPr indent="-228600">
              <a:lnSpc>
                <a:spcPct val="90000"/>
              </a:lnSpc>
              <a:spcAft>
                <a:spcPts val="600"/>
              </a:spcAft>
              <a:buFont typeface="Arial" panose="020B0604020202020204" pitchFamily="34" charset="0"/>
              <a:buChar char="•"/>
            </a:pPr>
            <a:r>
              <a:rPr lang="en-US" sz="1900" b="1" i="0" dirty="0">
                <a:effectLst/>
              </a:rPr>
              <a:t>What’s a standing charge?</a:t>
            </a:r>
          </a:p>
          <a:p>
            <a:pPr marL="285750" indent="-228600">
              <a:lnSpc>
                <a:spcPct val="90000"/>
              </a:lnSpc>
              <a:spcAft>
                <a:spcPts val="600"/>
              </a:spcAft>
              <a:buFont typeface="Arial" panose="020B0604020202020204" pitchFamily="34" charset="0"/>
              <a:buChar char="•"/>
            </a:pPr>
            <a:r>
              <a:rPr lang="en-US" sz="1900" b="0" i="0" dirty="0">
                <a:effectLst/>
              </a:rPr>
              <a:t>A standing charge is a fixed daily amount you have to pay for energy, no matter how much you use. It even applies to properties that are empty for part of the year – a holiday home, for example. It’s added to most gas and electricity bills.</a:t>
            </a:r>
          </a:p>
          <a:p>
            <a:pPr indent="-228600">
              <a:lnSpc>
                <a:spcPct val="90000"/>
              </a:lnSpc>
              <a:spcAft>
                <a:spcPts val="600"/>
              </a:spcAft>
              <a:buFont typeface="Arial" panose="020B0604020202020204" pitchFamily="34" charset="0"/>
              <a:buChar char="•"/>
            </a:pPr>
            <a:r>
              <a:rPr lang="en-US" sz="1900" b="1" i="0" dirty="0">
                <a:effectLst/>
              </a:rPr>
              <a:t>Standing-charge costs include:</a:t>
            </a:r>
          </a:p>
          <a:p>
            <a:pPr marL="285750" indent="-228600">
              <a:lnSpc>
                <a:spcPct val="90000"/>
              </a:lnSpc>
              <a:spcAft>
                <a:spcPts val="600"/>
              </a:spcAft>
              <a:buFont typeface="Arial" panose="020B0604020202020204" pitchFamily="34" charset="0"/>
              <a:buChar char="•"/>
            </a:pPr>
            <a:r>
              <a:rPr lang="en-US" sz="1900" i="0" dirty="0">
                <a:effectLst/>
              </a:rPr>
              <a:t>Using and maintaining the energy networks, wires and pipes that carry gas and electricity across the country to your home</a:t>
            </a:r>
          </a:p>
          <a:p>
            <a:pPr marL="285750" indent="-228600">
              <a:lnSpc>
                <a:spcPct val="90000"/>
              </a:lnSpc>
              <a:spcAft>
                <a:spcPts val="600"/>
              </a:spcAft>
              <a:buFont typeface="Arial" panose="020B0604020202020204" pitchFamily="34" charset="0"/>
              <a:buChar char="•"/>
            </a:pPr>
            <a:r>
              <a:rPr lang="en-US" sz="1900" i="0" dirty="0">
                <a:effectLst/>
              </a:rPr>
              <a:t>Keeping your home connected to the energy network</a:t>
            </a:r>
          </a:p>
          <a:p>
            <a:pPr marL="285750" indent="-228600">
              <a:lnSpc>
                <a:spcPct val="90000"/>
              </a:lnSpc>
              <a:spcAft>
                <a:spcPts val="600"/>
              </a:spcAft>
              <a:buFont typeface="Arial" panose="020B0604020202020204" pitchFamily="34" charset="0"/>
              <a:buChar char="•"/>
            </a:pPr>
            <a:r>
              <a:rPr lang="en-US" sz="1900" i="0" dirty="0">
                <a:effectLst/>
              </a:rPr>
              <a:t>Carrying out meter readings</a:t>
            </a:r>
          </a:p>
          <a:p>
            <a:pPr marL="285750" indent="-228600">
              <a:lnSpc>
                <a:spcPct val="90000"/>
              </a:lnSpc>
              <a:spcAft>
                <a:spcPts val="600"/>
              </a:spcAft>
              <a:buFont typeface="Arial" panose="020B0604020202020204" pitchFamily="34" charset="0"/>
              <a:buChar char="•"/>
            </a:pPr>
            <a:r>
              <a:rPr lang="en-US" sz="1900" i="0" dirty="0">
                <a:effectLst/>
              </a:rPr>
              <a:t>Payments towards government initiatives that help vulnerable households and reduce CO2 emissions.</a:t>
            </a:r>
          </a:p>
          <a:p>
            <a:pPr indent="-228600">
              <a:lnSpc>
                <a:spcPct val="90000"/>
              </a:lnSpc>
              <a:spcAft>
                <a:spcPts val="600"/>
              </a:spcAft>
              <a:buFont typeface="Arial" panose="020B0604020202020204" pitchFamily="34" charset="0"/>
              <a:buChar char="•"/>
            </a:pPr>
            <a:endParaRPr lang="en-US" sz="1500" dirty="0"/>
          </a:p>
        </p:txBody>
      </p:sp>
      <p:sp>
        <p:nvSpPr>
          <p:cNvPr id="15" name="Oval 14">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A39A729-C558-B184-5E4B-F6AD4EAF42C7}"/>
              </a:ext>
            </a:extLst>
          </p:cNvPr>
          <p:cNvPicPr>
            <a:picLocks noChangeAspect="1"/>
          </p:cNvPicPr>
          <p:nvPr/>
        </p:nvPicPr>
        <p:blipFill>
          <a:blip r:embed="rId3"/>
          <a:stretch>
            <a:fillRect/>
          </a:stretch>
        </p:blipFill>
        <p:spPr>
          <a:xfrm>
            <a:off x="7887184" y="1504791"/>
            <a:ext cx="3781051" cy="3204440"/>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7" name="Freeform: Shape 16">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9" name="Straight Connector 18">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32169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A77F1F5-1486-FF99-681B-4D660E4F26FD}"/>
              </a:ext>
            </a:extLst>
          </p:cNvPr>
          <p:cNvGraphicFramePr>
            <a:graphicFrameLocks noGrp="1"/>
          </p:cNvGraphicFramePr>
          <p:nvPr>
            <p:extLst>
              <p:ext uri="{D42A27DB-BD31-4B8C-83A1-F6EECF244321}">
                <p14:modId xmlns:p14="http://schemas.microsoft.com/office/powerpoint/2010/main" val="637187423"/>
              </p:ext>
            </p:extLst>
          </p:nvPr>
        </p:nvGraphicFramePr>
        <p:xfrm>
          <a:off x="2159774" y="2190551"/>
          <a:ext cx="6856249" cy="712853"/>
        </p:xfrm>
        <a:graphic>
          <a:graphicData uri="http://schemas.openxmlformats.org/drawingml/2006/table">
            <a:tbl>
              <a:tblPr/>
              <a:tblGrid>
                <a:gridCol w="2240299">
                  <a:extLst>
                    <a:ext uri="{9D8B030D-6E8A-4147-A177-3AD203B41FA5}">
                      <a16:colId xmlns:a16="http://schemas.microsoft.com/office/drawing/2014/main" val="1339200185"/>
                    </a:ext>
                  </a:extLst>
                </a:gridCol>
                <a:gridCol w="2307881">
                  <a:extLst>
                    <a:ext uri="{9D8B030D-6E8A-4147-A177-3AD203B41FA5}">
                      <a16:colId xmlns:a16="http://schemas.microsoft.com/office/drawing/2014/main" val="585026838"/>
                    </a:ext>
                  </a:extLst>
                </a:gridCol>
                <a:gridCol w="2308069">
                  <a:extLst>
                    <a:ext uri="{9D8B030D-6E8A-4147-A177-3AD203B41FA5}">
                      <a16:colId xmlns:a16="http://schemas.microsoft.com/office/drawing/2014/main" val="1781275121"/>
                    </a:ext>
                  </a:extLst>
                </a:gridCol>
              </a:tblGrid>
              <a:tr h="712853">
                <a:tc>
                  <a:txBody>
                    <a:bodyPr/>
                    <a:lstStyle/>
                    <a:p>
                      <a:r>
                        <a:rPr lang="en-GB" b="1" dirty="0">
                          <a:effectLst/>
                        </a:rPr>
                        <a:t>Bill</a:t>
                      </a: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E4F1FD"/>
                    </a:solidFill>
                  </a:tcPr>
                </a:tc>
                <a:tc>
                  <a:txBody>
                    <a:bodyPr/>
                    <a:lstStyle/>
                    <a:p>
                      <a:pPr algn="ctr"/>
                      <a:r>
                        <a:rPr lang="en-GB" b="1" dirty="0">
                          <a:effectLst/>
                        </a:rPr>
                        <a:t>Standing charge annual cost</a:t>
                      </a:r>
                      <a:endParaRPr lang="en-GB" dirty="0">
                        <a:effectLst/>
                      </a:endParaRP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E4F1FD"/>
                    </a:solidFill>
                  </a:tcPr>
                </a:tc>
                <a:tc>
                  <a:txBody>
                    <a:bodyPr/>
                    <a:lstStyle/>
                    <a:p>
                      <a:r>
                        <a:rPr lang="en-GB" b="1" dirty="0">
                          <a:effectLst/>
                        </a:rPr>
                        <a:t>Price per day</a:t>
                      </a:r>
                      <a:endParaRPr lang="en-GB" dirty="0">
                        <a:effectLst/>
                      </a:endParaRP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E4F1FD"/>
                    </a:solidFill>
                  </a:tcPr>
                </a:tc>
                <a:extLst>
                  <a:ext uri="{0D108BD9-81ED-4DB2-BD59-A6C34878D82A}">
                    <a16:rowId xmlns:a16="http://schemas.microsoft.com/office/drawing/2014/main" val="3688251589"/>
                  </a:ext>
                </a:extLst>
              </a:tr>
            </a:tbl>
          </a:graphicData>
        </a:graphic>
      </p:graphicFrame>
      <p:graphicFrame>
        <p:nvGraphicFramePr>
          <p:cNvPr id="3" name="Table 2">
            <a:extLst>
              <a:ext uri="{FF2B5EF4-FFF2-40B4-BE49-F238E27FC236}">
                <a16:creationId xmlns:a16="http://schemas.microsoft.com/office/drawing/2014/main" id="{0297BE90-BD63-4150-2860-1148C158CFFF}"/>
              </a:ext>
            </a:extLst>
          </p:cNvPr>
          <p:cNvGraphicFramePr>
            <a:graphicFrameLocks noGrp="1"/>
          </p:cNvGraphicFramePr>
          <p:nvPr>
            <p:extLst>
              <p:ext uri="{D42A27DB-BD31-4B8C-83A1-F6EECF244321}">
                <p14:modId xmlns:p14="http://schemas.microsoft.com/office/powerpoint/2010/main" val="1779277247"/>
              </p:ext>
            </p:extLst>
          </p:nvPr>
        </p:nvGraphicFramePr>
        <p:xfrm>
          <a:off x="2159774" y="2905561"/>
          <a:ext cx="6856248" cy="701040"/>
        </p:xfrm>
        <a:graphic>
          <a:graphicData uri="http://schemas.openxmlformats.org/drawingml/2006/table">
            <a:tbl>
              <a:tblPr/>
              <a:tblGrid>
                <a:gridCol w="2239231">
                  <a:extLst>
                    <a:ext uri="{9D8B030D-6E8A-4147-A177-3AD203B41FA5}">
                      <a16:colId xmlns:a16="http://schemas.microsoft.com/office/drawing/2014/main" val="1865012367"/>
                    </a:ext>
                  </a:extLst>
                </a:gridCol>
                <a:gridCol w="2315272">
                  <a:extLst>
                    <a:ext uri="{9D8B030D-6E8A-4147-A177-3AD203B41FA5}">
                      <a16:colId xmlns:a16="http://schemas.microsoft.com/office/drawing/2014/main" val="509719005"/>
                    </a:ext>
                  </a:extLst>
                </a:gridCol>
                <a:gridCol w="2301745">
                  <a:extLst>
                    <a:ext uri="{9D8B030D-6E8A-4147-A177-3AD203B41FA5}">
                      <a16:colId xmlns:a16="http://schemas.microsoft.com/office/drawing/2014/main" val="346480453"/>
                    </a:ext>
                  </a:extLst>
                </a:gridCol>
              </a:tblGrid>
              <a:tr h="433969">
                <a:tc>
                  <a:txBody>
                    <a:bodyPr/>
                    <a:lstStyle/>
                    <a:p>
                      <a:r>
                        <a:rPr lang="en-GB" b="1" dirty="0">
                          <a:effectLst/>
                        </a:rPr>
                        <a:t>East Midlands Gas &amp; Electric</a:t>
                      </a: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FFFFFF"/>
                    </a:solidFill>
                  </a:tcPr>
                </a:tc>
                <a:tc>
                  <a:txBody>
                    <a:bodyPr/>
                    <a:lstStyle/>
                    <a:p>
                      <a:r>
                        <a:rPr lang="en-GB" b="1" dirty="0">
                          <a:effectLst/>
                        </a:rPr>
                        <a:t>£258.12</a:t>
                      </a: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FFFFFF"/>
                    </a:solidFill>
                  </a:tcPr>
                </a:tc>
                <a:tc>
                  <a:txBody>
                    <a:bodyPr/>
                    <a:lstStyle/>
                    <a:p>
                      <a:r>
                        <a:rPr lang="en-GB" b="1" dirty="0">
                          <a:effectLst/>
                        </a:rPr>
                        <a:t>£0.71</a:t>
                      </a:r>
                    </a:p>
                  </a:txBody>
                  <a:tcPr marL="76200" marR="76200" marT="76200" marB="76200" anchor="ctr">
                    <a:lnL w="7620" cap="flat" cmpd="sng" algn="ctr">
                      <a:solidFill>
                        <a:srgbClr val="0E4A8E"/>
                      </a:solidFill>
                      <a:prstDash val="solid"/>
                      <a:round/>
                      <a:headEnd type="none" w="med" len="med"/>
                      <a:tailEnd type="none" w="med" len="med"/>
                    </a:lnL>
                    <a:lnR w="7620" cap="flat" cmpd="sng" algn="ctr">
                      <a:solidFill>
                        <a:srgbClr val="0E4A8E"/>
                      </a:solidFill>
                      <a:prstDash val="solid"/>
                      <a:round/>
                      <a:headEnd type="none" w="med" len="med"/>
                      <a:tailEnd type="none" w="med" len="med"/>
                    </a:lnR>
                    <a:lnT w="7620" cap="flat" cmpd="sng" algn="ctr">
                      <a:solidFill>
                        <a:srgbClr val="0E4A8E"/>
                      </a:solidFill>
                      <a:prstDash val="solid"/>
                      <a:round/>
                      <a:headEnd type="none" w="med" len="med"/>
                      <a:tailEnd type="none" w="med" len="med"/>
                    </a:lnT>
                    <a:lnB w="7620" cap="flat" cmpd="sng" algn="ctr">
                      <a:solidFill>
                        <a:srgbClr val="0E4A8E"/>
                      </a:solidFill>
                      <a:prstDash val="solid"/>
                      <a:round/>
                      <a:headEnd type="none" w="med" len="med"/>
                      <a:tailEnd type="none" w="med" len="med"/>
                    </a:lnB>
                    <a:solidFill>
                      <a:srgbClr val="FFFFFF"/>
                    </a:solidFill>
                  </a:tcPr>
                </a:tc>
                <a:extLst>
                  <a:ext uri="{0D108BD9-81ED-4DB2-BD59-A6C34878D82A}">
                    <a16:rowId xmlns:a16="http://schemas.microsoft.com/office/drawing/2014/main" val="1069832939"/>
                  </a:ext>
                </a:extLst>
              </a:tr>
            </a:tbl>
          </a:graphicData>
        </a:graphic>
      </p:graphicFrame>
      <p:pic>
        <p:nvPicPr>
          <p:cNvPr id="6" name="Picture 5">
            <a:extLst>
              <a:ext uri="{FF2B5EF4-FFF2-40B4-BE49-F238E27FC236}">
                <a16:creationId xmlns:a16="http://schemas.microsoft.com/office/drawing/2014/main" id="{B5BFEE60-781A-9632-91B3-35E95DDD2716}"/>
              </a:ext>
            </a:extLst>
          </p:cNvPr>
          <p:cNvPicPr>
            <a:picLocks noChangeAspect="1"/>
          </p:cNvPicPr>
          <p:nvPr/>
        </p:nvPicPr>
        <p:blipFill>
          <a:blip r:embed="rId2"/>
          <a:stretch>
            <a:fillRect/>
          </a:stretch>
        </p:blipFill>
        <p:spPr>
          <a:xfrm>
            <a:off x="10502963" y="184566"/>
            <a:ext cx="1543291" cy="1310181"/>
          </a:xfrm>
          <a:prstGeom prst="rect">
            <a:avLst/>
          </a:prstGeom>
        </p:spPr>
      </p:pic>
      <p:sp>
        <p:nvSpPr>
          <p:cNvPr id="7" name="TextBox 6">
            <a:extLst>
              <a:ext uri="{FF2B5EF4-FFF2-40B4-BE49-F238E27FC236}">
                <a16:creationId xmlns:a16="http://schemas.microsoft.com/office/drawing/2014/main" id="{4B969ADA-C28D-7EFC-1534-57092117EBD6}"/>
              </a:ext>
            </a:extLst>
          </p:cNvPr>
          <p:cNvSpPr txBox="1"/>
          <p:nvPr/>
        </p:nvSpPr>
        <p:spPr>
          <a:xfrm>
            <a:off x="2824843" y="114428"/>
            <a:ext cx="6097554" cy="769441"/>
          </a:xfrm>
          <a:prstGeom prst="rect">
            <a:avLst/>
          </a:prstGeom>
          <a:noFill/>
        </p:spPr>
        <p:txBody>
          <a:bodyPr wrap="square">
            <a:spAutoFit/>
          </a:bodyPr>
          <a:lstStyle/>
          <a:p>
            <a:pPr algn="ctr"/>
            <a:r>
              <a:rPr lang="en-GB" sz="4400" b="1" dirty="0">
                <a:solidFill>
                  <a:srgbClr val="0B0C0C"/>
                </a:solidFill>
              </a:rPr>
              <a:t>Standing Charge Costs</a:t>
            </a:r>
            <a:endParaRPr lang="en-GB" sz="4400" b="1" i="0" dirty="0">
              <a:solidFill>
                <a:srgbClr val="0B0C0C"/>
              </a:solidFill>
              <a:effectLst/>
            </a:endParaRPr>
          </a:p>
        </p:txBody>
      </p:sp>
      <p:sp>
        <p:nvSpPr>
          <p:cNvPr id="9" name="TextBox 8">
            <a:extLst>
              <a:ext uri="{FF2B5EF4-FFF2-40B4-BE49-F238E27FC236}">
                <a16:creationId xmlns:a16="http://schemas.microsoft.com/office/drawing/2014/main" id="{7BD1FA17-F49D-0A9F-0470-49A728E0899D}"/>
              </a:ext>
            </a:extLst>
          </p:cNvPr>
          <p:cNvSpPr txBox="1"/>
          <p:nvPr/>
        </p:nvSpPr>
        <p:spPr>
          <a:xfrm>
            <a:off x="3047223" y="1089616"/>
            <a:ext cx="6097554" cy="923330"/>
          </a:xfrm>
          <a:prstGeom prst="rect">
            <a:avLst/>
          </a:prstGeom>
          <a:noFill/>
        </p:spPr>
        <p:txBody>
          <a:bodyPr wrap="square">
            <a:spAutoFit/>
          </a:bodyPr>
          <a:lstStyle/>
          <a:p>
            <a:r>
              <a:rPr lang="en-GB" sz="1800" b="0" i="0" dirty="0">
                <a:solidFill>
                  <a:srgbClr val="0E4A8E"/>
                </a:solidFill>
                <a:effectLst/>
              </a:rPr>
              <a:t>If you have a </a:t>
            </a:r>
            <a:r>
              <a:rPr lang="en-GB" sz="1800" b="1" i="0" u="none" strike="noStrike" dirty="0">
                <a:solidFill>
                  <a:srgbClr val="35A02D"/>
                </a:solidFill>
                <a:effectLst/>
                <a:hlinkClick r:id="rId3" tooltip="dual fuel energy bill"/>
              </a:rPr>
              <a:t>dual fuel energy bill</a:t>
            </a:r>
            <a:r>
              <a:rPr lang="en-GB" sz="1800" b="0" i="0" dirty="0">
                <a:solidFill>
                  <a:srgbClr val="0E4A8E"/>
                </a:solidFill>
                <a:effectLst/>
              </a:rPr>
              <a:t>, you’ll pay both a gas standing charge and an electricity standing charge. These are listed on your energy bill at a </a:t>
            </a:r>
            <a:r>
              <a:rPr lang="en-GB" sz="1800" b="1" i="0" dirty="0">
                <a:solidFill>
                  <a:srgbClr val="0E4A8E"/>
                </a:solidFill>
                <a:effectLst/>
              </a:rPr>
              <a:t>daily rate</a:t>
            </a:r>
            <a:r>
              <a:rPr lang="en-GB" sz="1800" b="0" i="0" dirty="0">
                <a:solidFill>
                  <a:srgbClr val="0E4A8E"/>
                </a:solidFill>
                <a:effectLst/>
              </a:rPr>
              <a:t>.</a:t>
            </a:r>
          </a:p>
        </p:txBody>
      </p:sp>
      <p:graphicFrame>
        <p:nvGraphicFramePr>
          <p:cNvPr id="13" name="TextBox 4">
            <a:extLst>
              <a:ext uri="{FF2B5EF4-FFF2-40B4-BE49-F238E27FC236}">
                <a16:creationId xmlns:a16="http://schemas.microsoft.com/office/drawing/2014/main" id="{69305351-B2D6-D85E-9CDE-C6D3DBFEE5CE}"/>
              </a:ext>
            </a:extLst>
          </p:cNvPr>
          <p:cNvGraphicFramePr/>
          <p:nvPr>
            <p:extLst>
              <p:ext uri="{D42A27DB-BD31-4B8C-83A1-F6EECF244321}">
                <p14:modId xmlns:p14="http://schemas.microsoft.com/office/powerpoint/2010/main" val="1209039431"/>
              </p:ext>
            </p:extLst>
          </p:nvPr>
        </p:nvGraphicFramePr>
        <p:xfrm>
          <a:off x="7688438" y="5179965"/>
          <a:ext cx="4357816" cy="16654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Table 9">
            <a:extLst>
              <a:ext uri="{FF2B5EF4-FFF2-40B4-BE49-F238E27FC236}">
                <a16:creationId xmlns:a16="http://schemas.microsoft.com/office/drawing/2014/main" id="{96BDB0AC-19D1-3998-4D61-0F715E037B59}"/>
              </a:ext>
            </a:extLst>
          </p:cNvPr>
          <p:cNvGraphicFramePr>
            <a:graphicFrameLocks noGrp="1"/>
          </p:cNvGraphicFramePr>
          <p:nvPr>
            <p:extLst>
              <p:ext uri="{D42A27DB-BD31-4B8C-83A1-F6EECF244321}">
                <p14:modId xmlns:p14="http://schemas.microsoft.com/office/powerpoint/2010/main" val="2835302170"/>
              </p:ext>
            </p:extLst>
          </p:nvPr>
        </p:nvGraphicFramePr>
        <p:xfrm>
          <a:off x="2108886" y="4439570"/>
          <a:ext cx="6907136" cy="1586501"/>
        </p:xfrm>
        <a:graphic>
          <a:graphicData uri="http://schemas.openxmlformats.org/drawingml/2006/table">
            <a:tbl>
              <a:tblPr>
                <a:tableStyleId>{2D5ABB26-0587-4C30-8999-92F81FD0307C}</a:tableStyleId>
              </a:tblPr>
              <a:tblGrid>
                <a:gridCol w="2312276">
                  <a:extLst>
                    <a:ext uri="{9D8B030D-6E8A-4147-A177-3AD203B41FA5}">
                      <a16:colId xmlns:a16="http://schemas.microsoft.com/office/drawing/2014/main" val="1155130490"/>
                    </a:ext>
                  </a:extLst>
                </a:gridCol>
                <a:gridCol w="2297430">
                  <a:extLst>
                    <a:ext uri="{9D8B030D-6E8A-4147-A177-3AD203B41FA5}">
                      <a16:colId xmlns:a16="http://schemas.microsoft.com/office/drawing/2014/main" val="837724464"/>
                    </a:ext>
                  </a:extLst>
                </a:gridCol>
                <a:gridCol w="2297430">
                  <a:extLst>
                    <a:ext uri="{9D8B030D-6E8A-4147-A177-3AD203B41FA5}">
                      <a16:colId xmlns:a16="http://schemas.microsoft.com/office/drawing/2014/main" val="3594263760"/>
                    </a:ext>
                  </a:extLst>
                </a:gridCol>
              </a:tblGrid>
              <a:tr h="854981">
                <a:tc>
                  <a:txBody>
                    <a:bodyPr/>
                    <a:lstStyle/>
                    <a:p>
                      <a:pPr algn="l" fontAlgn="b"/>
                      <a:r>
                        <a:rPr lang="en-GB" b="1" dirty="0">
                          <a:solidFill>
                            <a:schemeClr val="tx1"/>
                          </a:solidFill>
                          <a:effectLst/>
                        </a:rPr>
                        <a:t>Number of bedrooms</a:t>
                      </a:r>
                    </a:p>
                  </a:txBody>
                  <a:tcPr anchor="b"/>
                </a:tc>
                <a:tc>
                  <a:txBody>
                    <a:bodyPr/>
                    <a:lstStyle/>
                    <a:p>
                      <a:pPr algn="l" fontAlgn="b"/>
                      <a:r>
                        <a:rPr lang="en-GB" b="1" dirty="0">
                          <a:solidFill>
                            <a:schemeClr val="tx1"/>
                          </a:solidFill>
                          <a:effectLst/>
                        </a:rPr>
                        <a:t>Water charges for year</a:t>
                      </a:r>
                    </a:p>
                  </a:txBody>
                  <a:tcPr anchor="b"/>
                </a:tc>
                <a:tc>
                  <a:txBody>
                    <a:bodyPr/>
                    <a:lstStyle/>
                    <a:p>
                      <a:pPr algn="l" fontAlgn="b"/>
                      <a:r>
                        <a:rPr lang="en-GB" b="1" dirty="0">
                          <a:solidFill>
                            <a:schemeClr val="tx1"/>
                          </a:solidFill>
                          <a:effectLst/>
                        </a:rPr>
                        <a:t>Sewerage charges for year*</a:t>
                      </a:r>
                    </a:p>
                  </a:txBody>
                  <a:tcPr anchor="b"/>
                </a:tc>
                <a:extLst>
                  <a:ext uri="{0D108BD9-81ED-4DB2-BD59-A6C34878D82A}">
                    <a16:rowId xmlns:a16="http://schemas.microsoft.com/office/drawing/2014/main" val="1728009089"/>
                  </a:ext>
                </a:extLst>
              </a:tr>
              <a:tr h="0">
                <a:tc>
                  <a:txBody>
                    <a:bodyPr/>
                    <a:lstStyle/>
                    <a:p>
                      <a:pPr fontAlgn="t"/>
                      <a:r>
                        <a:rPr lang="en-GB" b="1">
                          <a:effectLst/>
                        </a:rPr>
                        <a:t>Single occupier</a:t>
                      </a:r>
                    </a:p>
                  </a:txBody>
                  <a:tcPr/>
                </a:tc>
                <a:tc>
                  <a:txBody>
                    <a:bodyPr/>
                    <a:lstStyle/>
                    <a:p>
                      <a:pPr fontAlgn="t"/>
                      <a:r>
                        <a:rPr lang="en-GB" b="1" dirty="0">
                          <a:effectLst/>
                        </a:rPr>
                        <a:t>£114.37</a:t>
                      </a:r>
                    </a:p>
                  </a:txBody>
                  <a:tcPr/>
                </a:tc>
                <a:tc>
                  <a:txBody>
                    <a:bodyPr/>
                    <a:lstStyle/>
                    <a:p>
                      <a:pPr fontAlgn="t"/>
                      <a:r>
                        <a:rPr lang="en-GB" b="1">
                          <a:effectLst/>
                        </a:rPr>
                        <a:t>£164.87</a:t>
                      </a:r>
                    </a:p>
                  </a:txBody>
                  <a:tcPr/>
                </a:tc>
                <a:extLst>
                  <a:ext uri="{0D108BD9-81ED-4DB2-BD59-A6C34878D82A}">
                    <a16:rowId xmlns:a16="http://schemas.microsoft.com/office/drawing/2014/main" val="2916006163"/>
                  </a:ext>
                </a:extLst>
              </a:tr>
              <a:tr h="0">
                <a:tc>
                  <a:txBody>
                    <a:bodyPr/>
                    <a:lstStyle/>
                    <a:p>
                      <a:pPr fontAlgn="t"/>
                      <a:r>
                        <a:rPr lang="en-GB" b="1" dirty="0">
                          <a:effectLst/>
                        </a:rPr>
                        <a:t>1 bedroom</a:t>
                      </a:r>
                    </a:p>
                  </a:txBody>
                  <a:tcPr/>
                </a:tc>
                <a:tc>
                  <a:txBody>
                    <a:bodyPr/>
                    <a:lstStyle/>
                    <a:p>
                      <a:pPr fontAlgn="t"/>
                      <a:r>
                        <a:rPr lang="en-GB" b="1" dirty="0">
                          <a:effectLst/>
                        </a:rPr>
                        <a:t>£145.36</a:t>
                      </a:r>
                    </a:p>
                  </a:txBody>
                  <a:tcPr/>
                </a:tc>
                <a:tc>
                  <a:txBody>
                    <a:bodyPr/>
                    <a:lstStyle/>
                    <a:p>
                      <a:pPr fontAlgn="t"/>
                      <a:r>
                        <a:rPr lang="en-GB" b="1" dirty="0">
                          <a:effectLst/>
                        </a:rPr>
                        <a:t>£200.44</a:t>
                      </a:r>
                    </a:p>
                  </a:txBody>
                  <a:tcPr/>
                </a:tc>
                <a:extLst>
                  <a:ext uri="{0D108BD9-81ED-4DB2-BD59-A6C34878D82A}">
                    <a16:rowId xmlns:a16="http://schemas.microsoft.com/office/drawing/2014/main" val="3996388280"/>
                  </a:ext>
                </a:extLst>
              </a:tr>
            </a:tbl>
          </a:graphicData>
        </a:graphic>
      </p:graphicFrame>
      <p:graphicFrame>
        <p:nvGraphicFramePr>
          <p:cNvPr id="14" name="Table 14">
            <a:extLst>
              <a:ext uri="{FF2B5EF4-FFF2-40B4-BE49-F238E27FC236}">
                <a16:creationId xmlns:a16="http://schemas.microsoft.com/office/drawing/2014/main" id="{92D2E172-41BD-2BD1-B89B-F69CD43B26EB}"/>
              </a:ext>
            </a:extLst>
          </p:cNvPr>
          <p:cNvGraphicFramePr>
            <a:graphicFrameLocks noGrp="1"/>
          </p:cNvGraphicFramePr>
          <p:nvPr>
            <p:extLst>
              <p:ext uri="{D42A27DB-BD31-4B8C-83A1-F6EECF244321}">
                <p14:modId xmlns:p14="http://schemas.microsoft.com/office/powerpoint/2010/main" val="701029577"/>
              </p:ext>
            </p:extLst>
          </p:nvPr>
        </p:nvGraphicFramePr>
        <p:xfrm>
          <a:off x="2159774" y="3635895"/>
          <a:ext cx="6856248" cy="378744"/>
        </p:xfrm>
        <a:graphic>
          <a:graphicData uri="http://schemas.openxmlformats.org/drawingml/2006/table">
            <a:tbl>
              <a:tblPr firstRow="1" bandRow="1">
                <a:tableStyleId>{5C22544A-7EE6-4342-B048-85BDC9FD1C3A}</a:tableStyleId>
              </a:tblPr>
              <a:tblGrid>
                <a:gridCol w="2285416">
                  <a:extLst>
                    <a:ext uri="{9D8B030D-6E8A-4147-A177-3AD203B41FA5}">
                      <a16:colId xmlns:a16="http://schemas.microsoft.com/office/drawing/2014/main" val="4185736758"/>
                    </a:ext>
                  </a:extLst>
                </a:gridCol>
                <a:gridCol w="2285416">
                  <a:extLst>
                    <a:ext uri="{9D8B030D-6E8A-4147-A177-3AD203B41FA5}">
                      <a16:colId xmlns:a16="http://schemas.microsoft.com/office/drawing/2014/main" val="2643667251"/>
                    </a:ext>
                  </a:extLst>
                </a:gridCol>
                <a:gridCol w="2285416">
                  <a:extLst>
                    <a:ext uri="{9D8B030D-6E8A-4147-A177-3AD203B41FA5}">
                      <a16:colId xmlns:a16="http://schemas.microsoft.com/office/drawing/2014/main" val="3768476725"/>
                    </a:ext>
                  </a:extLst>
                </a:gridCol>
              </a:tblGrid>
              <a:tr h="378744">
                <a:tc>
                  <a:txBody>
                    <a:bodyPr/>
                    <a:lstStyle/>
                    <a:p>
                      <a:r>
                        <a:rPr lang="en-GB" dirty="0">
                          <a:solidFill>
                            <a:schemeClr val="tx1"/>
                          </a:solidFill>
                        </a:rPr>
                        <a:t>Electricity </a:t>
                      </a:r>
                    </a:p>
                  </a:txBody>
                  <a:tcPr>
                    <a:solidFill>
                      <a:schemeClr val="bg1"/>
                    </a:solidFill>
                  </a:tcPr>
                </a:tc>
                <a:tc>
                  <a:txBody>
                    <a:bodyPr/>
                    <a:lstStyle/>
                    <a:p>
                      <a:r>
                        <a:rPr lang="en-GB" dirty="0">
                          <a:solidFill>
                            <a:schemeClr val="tx1"/>
                          </a:solidFill>
                        </a:rPr>
                        <a:t>£167.90</a:t>
                      </a:r>
                    </a:p>
                  </a:txBody>
                  <a:tcPr>
                    <a:solidFill>
                      <a:schemeClr val="bg1"/>
                    </a:solidFill>
                  </a:tcPr>
                </a:tc>
                <a:tc>
                  <a:txBody>
                    <a:bodyPr/>
                    <a:lstStyle/>
                    <a:p>
                      <a:r>
                        <a:rPr lang="en-GB" dirty="0">
                          <a:solidFill>
                            <a:schemeClr val="tx1"/>
                          </a:solidFill>
                        </a:rPr>
                        <a:t>£0.46p</a:t>
                      </a:r>
                    </a:p>
                  </a:txBody>
                  <a:tcPr>
                    <a:solidFill>
                      <a:schemeClr val="bg1"/>
                    </a:solidFill>
                  </a:tcPr>
                </a:tc>
                <a:extLst>
                  <a:ext uri="{0D108BD9-81ED-4DB2-BD59-A6C34878D82A}">
                    <a16:rowId xmlns:a16="http://schemas.microsoft.com/office/drawing/2014/main" val="1598323735"/>
                  </a:ext>
                </a:extLst>
              </a:tr>
            </a:tbl>
          </a:graphicData>
        </a:graphic>
      </p:graphicFrame>
      <p:graphicFrame>
        <p:nvGraphicFramePr>
          <p:cNvPr id="15" name="Table 15">
            <a:extLst>
              <a:ext uri="{FF2B5EF4-FFF2-40B4-BE49-F238E27FC236}">
                <a16:creationId xmlns:a16="http://schemas.microsoft.com/office/drawing/2014/main" id="{6D745E3C-CD1F-15FD-2C26-E992157847AC}"/>
              </a:ext>
            </a:extLst>
          </p:cNvPr>
          <p:cNvGraphicFramePr>
            <a:graphicFrameLocks noGrp="1"/>
          </p:cNvGraphicFramePr>
          <p:nvPr>
            <p:extLst>
              <p:ext uri="{D42A27DB-BD31-4B8C-83A1-F6EECF244321}">
                <p14:modId xmlns:p14="http://schemas.microsoft.com/office/powerpoint/2010/main" val="2128745124"/>
              </p:ext>
            </p:extLst>
          </p:nvPr>
        </p:nvGraphicFramePr>
        <p:xfrm>
          <a:off x="2159775" y="4068730"/>
          <a:ext cx="6856248" cy="370840"/>
        </p:xfrm>
        <a:graphic>
          <a:graphicData uri="http://schemas.openxmlformats.org/drawingml/2006/table">
            <a:tbl>
              <a:tblPr firstRow="1" bandRow="1">
                <a:tableStyleId>{2D5ABB26-0587-4C30-8999-92F81FD0307C}</a:tableStyleId>
              </a:tblPr>
              <a:tblGrid>
                <a:gridCol w="2285416">
                  <a:extLst>
                    <a:ext uri="{9D8B030D-6E8A-4147-A177-3AD203B41FA5}">
                      <a16:colId xmlns:a16="http://schemas.microsoft.com/office/drawing/2014/main" val="1564162583"/>
                    </a:ext>
                  </a:extLst>
                </a:gridCol>
                <a:gridCol w="2285416">
                  <a:extLst>
                    <a:ext uri="{9D8B030D-6E8A-4147-A177-3AD203B41FA5}">
                      <a16:colId xmlns:a16="http://schemas.microsoft.com/office/drawing/2014/main" val="3558845009"/>
                    </a:ext>
                  </a:extLst>
                </a:gridCol>
                <a:gridCol w="2285416">
                  <a:extLst>
                    <a:ext uri="{9D8B030D-6E8A-4147-A177-3AD203B41FA5}">
                      <a16:colId xmlns:a16="http://schemas.microsoft.com/office/drawing/2014/main" val="1298618407"/>
                    </a:ext>
                  </a:extLst>
                </a:gridCol>
              </a:tblGrid>
              <a:tr h="370840">
                <a:tc>
                  <a:txBody>
                    <a:bodyPr/>
                    <a:lstStyle/>
                    <a:p>
                      <a:r>
                        <a:rPr lang="en-GB" b="1" dirty="0"/>
                        <a:t>Water (metered)</a:t>
                      </a:r>
                    </a:p>
                  </a:txBody>
                  <a:tcPr/>
                </a:tc>
                <a:tc>
                  <a:txBody>
                    <a:bodyPr/>
                    <a:lstStyle/>
                    <a:p>
                      <a:r>
                        <a:rPr lang="en-GB" b="1" dirty="0"/>
                        <a:t>£18.81</a:t>
                      </a:r>
                    </a:p>
                  </a:txBody>
                  <a:tcPr/>
                </a:tc>
                <a:tc>
                  <a:txBody>
                    <a:bodyPr/>
                    <a:lstStyle/>
                    <a:p>
                      <a:r>
                        <a:rPr lang="en-GB" b="1" dirty="0"/>
                        <a:t>£0.05p</a:t>
                      </a:r>
                    </a:p>
                  </a:txBody>
                  <a:tcPr/>
                </a:tc>
                <a:extLst>
                  <a:ext uri="{0D108BD9-81ED-4DB2-BD59-A6C34878D82A}">
                    <a16:rowId xmlns:a16="http://schemas.microsoft.com/office/drawing/2014/main" val="3830152413"/>
                  </a:ext>
                </a:extLst>
              </a:tr>
            </a:tbl>
          </a:graphicData>
        </a:graphic>
      </p:graphicFrame>
    </p:spTree>
    <p:extLst>
      <p:ext uri="{BB962C8B-B14F-4D97-AF65-F5344CB8AC3E}">
        <p14:creationId xmlns:p14="http://schemas.microsoft.com/office/powerpoint/2010/main" val="266419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738021-BE13-FDC1-5E2E-15BA7569F829}"/>
              </a:ext>
            </a:extLst>
          </p:cNvPr>
          <p:cNvSpPr txBox="1"/>
          <p:nvPr/>
        </p:nvSpPr>
        <p:spPr>
          <a:xfrm>
            <a:off x="2925925" y="42199"/>
            <a:ext cx="6097554" cy="769441"/>
          </a:xfrm>
          <a:prstGeom prst="rect">
            <a:avLst/>
          </a:prstGeom>
          <a:noFill/>
        </p:spPr>
        <p:txBody>
          <a:bodyPr wrap="square">
            <a:spAutoFit/>
          </a:bodyPr>
          <a:lstStyle/>
          <a:p>
            <a:pPr algn="ctr"/>
            <a:r>
              <a:rPr lang="en-GB" sz="4400" b="1" dirty="0">
                <a:solidFill>
                  <a:srgbClr val="0B0C0C"/>
                </a:solidFill>
              </a:rPr>
              <a:t>Standing Charge Queries</a:t>
            </a:r>
            <a:endParaRPr lang="en-GB" sz="4400" b="1" i="0" dirty="0">
              <a:solidFill>
                <a:srgbClr val="0B0C0C"/>
              </a:solidFill>
              <a:effectLst/>
            </a:endParaRPr>
          </a:p>
        </p:txBody>
      </p:sp>
      <p:pic>
        <p:nvPicPr>
          <p:cNvPr id="4" name="Picture 3">
            <a:extLst>
              <a:ext uri="{FF2B5EF4-FFF2-40B4-BE49-F238E27FC236}">
                <a16:creationId xmlns:a16="http://schemas.microsoft.com/office/drawing/2014/main" id="{30C92C6E-5D34-88F2-5358-519E379C513B}"/>
              </a:ext>
            </a:extLst>
          </p:cNvPr>
          <p:cNvPicPr>
            <a:picLocks noChangeAspect="1"/>
          </p:cNvPicPr>
          <p:nvPr/>
        </p:nvPicPr>
        <p:blipFill>
          <a:blip r:embed="rId2"/>
          <a:stretch>
            <a:fillRect/>
          </a:stretch>
        </p:blipFill>
        <p:spPr>
          <a:xfrm>
            <a:off x="10502963" y="184566"/>
            <a:ext cx="1543291" cy="1310181"/>
          </a:xfrm>
          <a:prstGeom prst="rect">
            <a:avLst/>
          </a:prstGeom>
        </p:spPr>
      </p:pic>
      <p:sp>
        <p:nvSpPr>
          <p:cNvPr id="13" name="TextBox 12">
            <a:extLst>
              <a:ext uri="{FF2B5EF4-FFF2-40B4-BE49-F238E27FC236}">
                <a16:creationId xmlns:a16="http://schemas.microsoft.com/office/drawing/2014/main" id="{B5C86D9F-61A4-771E-CC76-9E7F9981A93E}"/>
              </a:ext>
            </a:extLst>
          </p:cNvPr>
          <p:cNvSpPr txBox="1"/>
          <p:nvPr/>
        </p:nvSpPr>
        <p:spPr>
          <a:xfrm>
            <a:off x="455644" y="4377908"/>
            <a:ext cx="8567835" cy="2308324"/>
          </a:xfrm>
          <a:prstGeom prst="rect">
            <a:avLst/>
          </a:prstGeom>
          <a:noFill/>
        </p:spPr>
        <p:txBody>
          <a:bodyPr wrap="square">
            <a:spAutoFit/>
          </a:bodyPr>
          <a:lstStyle/>
          <a:p>
            <a:pPr algn="l"/>
            <a:r>
              <a:rPr lang="en-GB" sz="2400" b="1" i="0" dirty="0">
                <a:solidFill>
                  <a:srgbClr val="0E4A8E"/>
                </a:solidFill>
                <a:effectLst/>
              </a:rPr>
              <a:t>From 1 October 2022:</a:t>
            </a:r>
          </a:p>
          <a:p>
            <a:pPr algn="l">
              <a:buFont typeface="Arial" panose="020B0604020202020204" pitchFamily="34" charset="0"/>
              <a:buChar char="•"/>
            </a:pPr>
            <a:r>
              <a:rPr lang="en-GB" sz="2400" b="0" i="0" dirty="0">
                <a:solidFill>
                  <a:srgbClr val="0E4A8E"/>
                </a:solidFill>
                <a:effectLst/>
              </a:rPr>
              <a:t>The default Energy Price Guarantee on a dual fuel bill is £2,500 a year.</a:t>
            </a:r>
          </a:p>
          <a:p>
            <a:pPr algn="l">
              <a:buFont typeface="Arial" panose="020B0604020202020204" pitchFamily="34" charset="0"/>
              <a:buChar char="•"/>
            </a:pPr>
            <a:r>
              <a:rPr lang="en-GB" sz="2400" b="1" i="0" dirty="0">
                <a:solidFill>
                  <a:srgbClr val="FF0000"/>
                </a:solidFill>
                <a:effectLst/>
              </a:rPr>
              <a:t>The average daily standing charge cap is 46p for electricity and </a:t>
            </a:r>
            <a:r>
              <a:rPr lang="en-GB" sz="2400" b="1" dirty="0">
                <a:solidFill>
                  <a:srgbClr val="FF0000"/>
                </a:solidFill>
                <a:effectLst/>
              </a:rPr>
              <a:t>28p for gas</a:t>
            </a:r>
            <a:r>
              <a:rPr lang="en-GB" sz="2400" b="0" dirty="0">
                <a:solidFill>
                  <a:srgbClr val="FF0000"/>
                </a:solidFill>
                <a:effectLst/>
              </a:rPr>
              <a:t>, </a:t>
            </a:r>
            <a:r>
              <a:rPr lang="en-GB" sz="2400" b="0" dirty="0">
                <a:solidFill>
                  <a:srgbClr val="0E4A8E"/>
                </a:solidFill>
                <a:effectLst/>
              </a:rPr>
              <a:t>for </a:t>
            </a:r>
            <a:r>
              <a:rPr lang="en-GB" sz="2400" b="0" i="0" dirty="0">
                <a:solidFill>
                  <a:srgbClr val="0E4A8E"/>
                </a:solidFill>
                <a:effectLst/>
              </a:rPr>
              <a:t>customers on default tariffs with typical usage paying by direct debit.</a:t>
            </a:r>
          </a:p>
        </p:txBody>
      </p:sp>
      <p:graphicFrame>
        <p:nvGraphicFramePr>
          <p:cNvPr id="15" name="TextBox 9">
            <a:extLst>
              <a:ext uri="{FF2B5EF4-FFF2-40B4-BE49-F238E27FC236}">
                <a16:creationId xmlns:a16="http://schemas.microsoft.com/office/drawing/2014/main" id="{79256B28-E442-1E54-113C-F0A254A8E40F}"/>
              </a:ext>
            </a:extLst>
          </p:cNvPr>
          <p:cNvGraphicFramePr/>
          <p:nvPr/>
        </p:nvGraphicFramePr>
        <p:xfrm>
          <a:off x="346303" y="961588"/>
          <a:ext cx="8321837" cy="3416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014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A5E102-F7C4-0E50-041B-C0B4A784066E}"/>
              </a:ext>
            </a:extLst>
          </p:cNvPr>
          <p:cNvSpPr>
            <a:spLocks noGrp="1"/>
          </p:cNvSpPr>
          <p:nvPr>
            <p:ph type="title"/>
          </p:nvPr>
        </p:nvSpPr>
        <p:spPr>
          <a:xfrm>
            <a:off x="686834" y="1153572"/>
            <a:ext cx="3200400" cy="4461163"/>
          </a:xfrm>
        </p:spPr>
        <p:txBody>
          <a:bodyPr>
            <a:normAutofit/>
          </a:bodyPr>
          <a:lstStyle/>
          <a:p>
            <a:r>
              <a:rPr lang="en-GB" b="1">
                <a:solidFill>
                  <a:srgbClr val="FFFFFF"/>
                </a:solidFill>
              </a:rPr>
              <a:t>Useful Resources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146499D-405D-EAD8-B87D-96ABC04B81C3}"/>
              </a:ext>
            </a:extLst>
          </p:cNvPr>
          <p:cNvSpPr>
            <a:spLocks noGrp="1"/>
          </p:cNvSpPr>
          <p:nvPr>
            <p:ph idx="1"/>
          </p:nvPr>
        </p:nvSpPr>
        <p:spPr>
          <a:xfrm>
            <a:off x="4447308" y="591344"/>
            <a:ext cx="6906491" cy="5585619"/>
          </a:xfrm>
        </p:spPr>
        <p:txBody>
          <a:bodyPr anchor="ctr">
            <a:normAutofit/>
          </a:bodyPr>
          <a:lstStyle/>
          <a:p>
            <a:r>
              <a:rPr lang="en-GB" sz="2000" b="0" i="0" dirty="0" err="1">
                <a:effectLst/>
              </a:rPr>
              <a:t>Entitledto's</a:t>
            </a:r>
            <a:r>
              <a:rPr lang="en-GB" sz="2000" b="0" i="0" dirty="0">
                <a:effectLst/>
              </a:rPr>
              <a:t> free </a:t>
            </a:r>
            <a:r>
              <a:rPr lang="en-GB" sz="2000" b="0" i="0" u="sng" dirty="0">
                <a:effectLst/>
                <a:hlinkClick r:id="rId2"/>
              </a:rPr>
              <a:t>calculator</a:t>
            </a:r>
            <a:r>
              <a:rPr lang="en-GB" sz="2000" b="0" i="0" dirty="0">
                <a:effectLst/>
              </a:rPr>
              <a:t> works out whether you qualify for various benefits, tax credits and Universal Credit.</a:t>
            </a:r>
          </a:p>
          <a:p>
            <a:r>
              <a:rPr lang="en-GB" sz="2000" b="0" i="0" dirty="0" err="1">
                <a:effectLst/>
              </a:rPr>
              <a:t>Entitledto's</a:t>
            </a:r>
            <a:r>
              <a:rPr lang="en-GB" sz="2000" b="0" i="0" dirty="0">
                <a:effectLst/>
              </a:rPr>
              <a:t> data also powers benefit checkers from </a:t>
            </a:r>
            <a:r>
              <a:rPr lang="en-GB" sz="2000" b="0" i="0" u="sng" dirty="0">
                <a:effectLst/>
                <a:hlinkClick r:id="rId3"/>
              </a:rPr>
              <a:t>MoneySavingExpert.com</a:t>
            </a:r>
            <a:r>
              <a:rPr lang="en-GB" sz="2000" b="0" i="0" dirty="0">
                <a:effectLst/>
              </a:rPr>
              <a:t> and charity </a:t>
            </a:r>
            <a:r>
              <a:rPr lang="en-GB" sz="2000" b="0" i="0" u="sng" dirty="0" err="1">
                <a:effectLst/>
                <a:hlinkClick r:id="rId4"/>
              </a:rPr>
              <a:t>StepChange</a:t>
            </a:r>
            <a:r>
              <a:rPr lang="en-GB" sz="2000" b="0" i="0" dirty="0">
                <a:effectLst/>
              </a:rPr>
              <a:t>.</a:t>
            </a:r>
          </a:p>
          <a:p>
            <a:r>
              <a:rPr lang="en-GB" sz="2000" b="0" i="0" dirty="0">
                <a:effectLst/>
              </a:rPr>
              <a:t>Use </a:t>
            </a:r>
            <a:r>
              <a:rPr lang="en-GB" sz="2000" b="0" i="0" u="sng" dirty="0">
                <a:effectLst/>
                <a:hlinkClick r:id="rId5"/>
              </a:rPr>
              <a:t>Policy in Practice's calculator</a:t>
            </a:r>
            <a:r>
              <a:rPr lang="en-GB" sz="2000" b="0" i="0" dirty="0">
                <a:effectLst/>
              </a:rPr>
              <a:t> to not only find out which benefits you could receive but also to find out how much cash you'll have leftover each month after paying for housing costs.</a:t>
            </a:r>
          </a:p>
          <a:p>
            <a:r>
              <a:rPr lang="en-GB" sz="2000" b="0" i="0" dirty="0">
                <a:effectLst/>
              </a:rPr>
              <a:t>Usefully, it also includes links to claim for benefits.</a:t>
            </a:r>
          </a:p>
          <a:p>
            <a:r>
              <a:rPr lang="en-GB" sz="2000" b="0" i="0" dirty="0">
                <a:effectLst/>
              </a:rPr>
              <a:t>Charity </a:t>
            </a:r>
            <a:r>
              <a:rPr lang="en-GB" sz="2000" b="0" i="0" u="sng" dirty="0">
                <a:effectLst/>
                <a:hlinkClick r:id="rId6"/>
              </a:rPr>
              <a:t>Turn2Us' benefits calculator</a:t>
            </a:r>
            <a:r>
              <a:rPr lang="en-GB" sz="2000" b="0" i="0" dirty="0">
                <a:effectLst/>
              </a:rPr>
              <a:t> works out what means-tested benefits you might be entitled to, as well as whether you qualify for carers allowance.</a:t>
            </a:r>
          </a:p>
          <a:p>
            <a:r>
              <a:rPr lang="en-GB" sz="2000" b="0" i="0" dirty="0">
                <a:effectLst/>
              </a:rPr>
              <a:t>Turn2Us also has a tool that can help you </a:t>
            </a:r>
            <a:r>
              <a:rPr lang="en-GB" sz="2000" b="0" i="0" u="sng" dirty="0">
                <a:effectLst/>
                <a:hlinkClick r:id="rId7"/>
              </a:rPr>
              <a:t>check out grants available near you</a:t>
            </a:r>
            <a:r>
              <a:rPr lang="en-GB" sz="2000" b="0" i="0" dirty="0">
                <a:effectLst/>
              </a:rPr>
              <a:t> on its website.</a:t>
            </a:r>
          </a:p>
          <a:p>
            <a:r>
              <a:rPr lang="en-GB" sz="2000" dirty="0">
                <a:hlinkClick r:id="rId8"/>
              </a:rPr>
              <a:t>PIP payment calculator (benefitsandwork.co.uk)</a:t>
            </a:r>
            <a:endParaRPr lang="en-GB" sz="2000" b="0" i="0" dirty="0">
              <a:effectLst/>
            </a:endParaRPr>
          </a:p>
          <a:p>
            <a:endParaRPr lang="en-GB" sz="2000" dirty="0"/>
          </a:p>
        </p:txBody>
      </p:sp>
    </p:spTree>
    <p:extLst>
      <p:ext uri="{BB962C8B-B14F-4D97-AF65-F5344CB8AC3E}">
        <p14:creationId xmlns:p14="http://schemas.microsoft.com/office/powerpoint/2010/main" val="1381859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736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GDS Transport</vt:lpstr>
      <vt:lpstr>Office Theme</vt:lpstr>
      <vt:lpstr>PowerPoint Presentation</vt:lpstr>
      <vt:lpstr>Help for Households </vt:lpstr>
      <vt:lpstr>PowerPoint Presentation</vt:lpstr>
      <vt:lpstr>PowerPoint Presentation</vt:lpstr>
      <vt:lpstr>PowerPoint Presentation</vt:lpstr>
      <vt:lpstr>Useful 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Aidan Croughwell-Burton</dc:creator>
  <cp:lastModifiedBy>Aidan Croughwell-Burton</cp:lastModifiedBy>
  <cp:revision>3</cp:revision>
  <cp:lastPrinted>2022-11-04T10:59:56Z</cp:lastPrinted>
  <dcterms:created xsi:type="dcterms:W3CDTF">2022-11-02T15:06:04Z</dcterms:created>
  <dcterms:modified xsi:type="dcterms:W3CDTF">2022-11-04T15:37:51Z</dcterms:modified>
</cp:coreProperties>
</file>